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3"/>
  </p:sldMasterIdLst>
  <p:notesMasterIdLst>
    <p:notesMasterId r:id="rId44"/>
  </p:notesMasterIdLst>
  <p:handoutMasterIdLst>
    <p:handoutMasterId r:id="rId45"/>
  </p:handoutMasterIdLst>
  <p:sldIdLst>
    <p:sldId id="298" r:id="rId4"/>
    <p:sldId id="341" r:id="rId5"/>
    <p:sldId id="292" r:id="rId6"/>
    <p:sldId id="284" r:id="rId7"/>
    <p:sldId id="283" r:id="rId8"/>
    <p:sldId id="299" r:id="rId9"/>
    <p:sldId id="301" r:id="rId10"/>
    <p:sldId id="328" r:id="rId11"/>
    <p:sldId id="312" r:id="rId12"/>
    <p:sldId id="313" r:id="rId13"/>
    <p:sldId id="302" r:id="rId14"/>
    <p:sldId id="320" r:id="rId15"/>
    <p:sldId id="315" r:id="rId16"/>
    <p:sldId id="321" r:id="rId17"/>
    <p:sldId id="319" r:id="rId18"/>
    <p:sldId id="318" r:id="rId19"/>
    <p:sldId id="324" r:id="rId20"/>
    <p:sldId id="325" r:id="rId21"/>
    <p:sldId id="326" r:id="rId22"/>
    <p:sldId id="317" r:id="rId23"/>
    <p:sldId id="307" r:id="rId24"/>
    <p:sldId id="293" r:id="rId25"/>
    <p:sldId id="327" r:id="rId26"/>
    <p:sldId id="300" r:id="rId27"/>
    <p:sldId id="308" r:id="rId28"/>
    <p:sldId id="329" r:id="rId29"/>
    <p:sldId id="330" r:id="rId30"/>
    <p:sldId id="333" r:id="rId31"/>
    <p:sldId id="332" r:id="rId32"/>
    <p:sldId id="344" r:id="rId33"/>
    <p:sldId id="334" r:id="rId34"/>
    <p:sldId id="335" r:id="rId35"/>
    <p:sldId id="337" r:id="rId36"/>
    <p:sldId id="338" r:id="rId37"/>
    <p:sldId id="339" r:id="rId38"/>
    <p:sldId id="336" r:id="rId39"/>
    <p:sldId id="340" r:id="rId40"/>
    <p:sldId id="343" r:id="rId41"/>
    <p:sldId id="342" r:id="rId42"/>
    <p:sldId id="296" r:id="rId43"/>
  </p:sldIdLst>
  <p:sldSz cx="12192000" cy="6858000"/>
  <p:notesSz cx="6858000" cy="9144000"/>
  <p:defaultTextStyle>
    <a:defPPr rtl="0"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073A0DAA-6AF3-43AB-8588-CEC1D06C72B9}">
  <a:tblStyle styleId="{7E9639D4-E3E2-4D34-9284-5A2195B3D0D7}" styleName="淺色樣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574" autoAdjust="0"/>
  </p:normalViewPr>
  <p:slideViewPr>
    <p:cSldViewPr snapToGrid="0">
      <p:cViewPr varScale="1">
        <p:scale>
          <a:sx n="122" d="100"/>
          <a:sy n="122" d="100"/>
        </p:scale>
        <p:origin x="90" y="30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373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182E17-E92B-487F-87AB-E913C9273FF5}" type="doc">
      <dgm:prSet loTypeId="urn:microsoft.com/office/officeart/2005/8/layout/bList2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71A960BF-13DC-491C-B02D-49A0C1E4B654}">
      <dgm:prSet phldrT="[文字]"/>
      <dgm:spPr/>
      <dgm:t>
        <a:bodyPr/>
        <a:lstStyle/>
        <a:p>
          <a:r>
            <a:rPr lang="zh-TW" alt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資訊產業專業人員薪資</a:t>
          </a:r>
        </a:p>
      </dgm:t>
    </dgm:pt>
    <dgm:pt modelId="{56FC67EF-721A-478C-A256-0C0F4474B145}" type="parTrans" cxnId="{67FF1E5D-03EC-4F95-941D-F496E7C28F4D}">
      <dgm:prSet/>
      <dgm:spPr/>
      <dgm:t>
        <a:bodyPr/>
        <a:lstStyle/>
        <a:p>
          <a:endParaRPr lang="zh-TW" altLang="en-US"/>
        </a:p>
      </dgm:t>
    </dgm:pt>
    <dgm:pt modelId="{6350FF7C-E4F3-40FC-A5AE-32C5C7F9FB04}" type="sibTrans" cxnId="{67FF1E5D-03EC-4F95-941D-F496E7C28F4D}">
      <dgm:prSet/>
      <dgm:spPr/>
      <dgm:t>
        <a:bodyPr/>
        <a:lstStyle/>
        <a:p>
          <a:endParaRPr lang="zh-TW" altLang="en-US"/>
        </a:p>
      </dgm:t>
    </dgm:pt>
    <dgm:pt modelId="{F77138C9-4B95-43D4-BDAA-D3E0D176D815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經常性薪資總平均為每月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6</a:t>
          </a:r>
          <a:r>
            <a:rPr lang="en-US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3,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456</a:t>
          </a:r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元，經常性薪資平均為每月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61</a:t>
          </a:r>
          <a:r>
            <a:rPr lang="en-US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,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207</a:t>
          </a:r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元，非經常性薪資平均為每月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</a:t>
          </a:r>
          <a:r>
            <a:rPr lang="en-US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,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249</a:t>
          </a:r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元。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11D8509-C29F-430B-B4BB-A49444C5926A}" type="parTrans" cxnId="{588145E9-27E7-4263-B01A-099F3BB211DF}">
      <dgm:prSet/>
      <dgm:spPr/>
      <dgm:t>
        <a:bodyPr/>
        <a:lstStyle/>
        <a:p>
          <a:endParaRPr lang="zh-TW" altLang="en-US"/>
        </a:p>
      </dgm:t>
    </dgm:pt>
    <dgm:pt modelId="{450738A4-D4B2-4122-8D3C-B20AE8A2637C}" type="sibTrans" cxnId="{588145E9-27E7-4263-B01A-099F3BB211DF}">
      <dgm:prSet/>
      <dgm:spPr/>
      <dgm:t>
        <a:bodyPr/>
        <a:lstStyle/>
        <a:p>
          <a:endParaRPr lang="zh-TW" altLang="en-US"/>
        </a:p>
      </dgm:t>
    </dgm:pt>
    <dgm:pt modelId="{2CCBE51D-244C-4BE7-9C2C-45BB7AA87287}">
      <dgm:prSet phldrT="[文字]"/>
      <dgm:spPr/>
      <dgm:t>
        <a:bodyPr/>
        <a:lstStyle/>
        <a:p>
          <a:r>
            <a:rPr lang="zh-TW" alt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初任資訊產業專業人員薪資</a:t>
          </a:r>
        </a:p>
      </dgm:t>
    </dgm:pt>
    <dgm:pt modelId="{D7880662-E2A5-4B0E-848B-12729E51F63F}" type="parTrans" cxnId="{F41E096E-7E87-49E1-8854-FDB9A3EE7371}">
      <dgm:prSet/>
      <dgm:spPr/>
      <dgm:t>
        <a:bodyPr/>
        <a:lstStyle/>
        <a:p>
          <a:endParaRPr lang="zh-TW" altLang="en-US"/>
        </a:p>
      </dgm:t>
    </dgm:pt>
    <dgm:pt modelId="{FC9DEBD0-309E-4934-A02A-171FCD119EC4}" type="sibTrans" cxnId="{F41E096E-7E87-49E1-8854-FDB9A3EE7371}">
      <dgm:prSet/>
      <dgm:spPr/>
      <dgm:t>
        <a:bodyPr/>
        <a:lstStyle/>
        <a:p>
          <a:endParaRPr lang="zh-TW" altLang="en-US"/>
        </a:p>
      </dgm:t>
    </dgm:pt>
    <dgm:pt modelId="{DE578CB3-C053-4A94-96BC-A44D1004711A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經常性薪資總平均為每月</a:t>
          </a:r>
          <a:r>
            <a:rPr lang="en-US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33,646</a:t>
          </a:r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元，大學以上平均薪資為每月</a:t>
          </a:r>
          <a:r>
            <a:rPr lang="en-US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31,817</a:t>
          </a:r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元，研究所以上平均薪資為每月</a:t>
          </a:r>
          <a:r>
            <a:rPr lang="en-US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36,545</a:t>
          </a:r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元。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98D6BAE-30B9-42F4-9243-8848EEA1FD8A}" type="parTrans" cxnId="{693A4852-1973-445B-ADC8-E07B29E8144C}">
      <dgm:prSet/>
      <dgm:spPr/>
      <dgm:t>
        <a:bodyPr/>
        <a:lstStyle/>
        <a:p>
          <a:endParaRPr lang="zh-TW" altLang="en-US"/>
        </a:p>
      </dgm:t>
    </dgm:pt>
    <dgm:pt modelId="{3E9E4F53-B23D-4265-B984-8EE5ACEF302A}" type="sibTrans" cxnId="{693A4852-1973-445B-ADC8-E07B29E8144C}">
      <dgm:prSet/>
      <dgm:spPr/>
      <dgm:t>
        <a:bodyPr/>
        <a:lstStyle/>
        <a:p>
          <a:endParaRPr lang="zh-TW" altLang="en-US"/>
        </a:p>
      </dgm:t>
    </dgm:pt>
    <dgm:pt modelId="{BA6FD93D-214E-4710-BBC9-7447F0414C7D}" type="pres">
      <dgm:prSet presAssocID="{9D182E17-E92B-487F-87AB-E913C9273FF5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209C0C9-7B82-43F6-BED1-24A49980503C}" type="pres">
      <dgm:prSet presAssocID="{71A960BF-13DC-491C-B02D-49A0C1E4B654}" presName="compNode" presStyleCnt="0"/>
      <dgm:spPr/>
      <dgm:t>
        <a:bodyPr/>
        <a:lstStyle/>
        <a:p>
          <a:endParaRPr lang="zh-TW" altLang="en-US"/>
        </a:p>
      </dgm:t>
    </dgm:pt>
    <dgm:pt modelId="{E10A6E62-D28D-4A6B-BD61-5952D65833DD}" type="pres">
      <dgm:prSet presAssocID="{71A960BF-13DC-491C-B02D-49A0C1E4B654}" presName="childRect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D5A6687-C158-4135-982A-D1E027EEFD80}" type="pres">
      <dgm:prSet presAssocID="{71A960BF-13DC-491C-B02D-49A0C1E4B654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3A1C308-CFEE-4CEE-84F5-C23E834EA228}" type="pres">
      <dgm:prSet presAssocID="{71A960BF-13DC-491C-B02D-49A0C1E4B654}" presName="parentRect" presStyleLbl="alignNode1" presStyleIdx="0" presStyleCnt="2"/>
      <dgm:spPr/>
      <dgm:t>
        <a:bodyPr/>
        <a:lstStyle/>
        <a:p>
          <a:endParaRPr lang="zh-TW" altLang="en-US"/>
        </a:p>
      </dgm:t>
    </dgm:pt>
    <dgm:pt modelId="{66BA762E-7734-4E53-94FB-44C6DBEC0FEA}" type="pres">
      <dgm:prSet presAssocID="{71A960BF-13DC-491C-B02D-49A0C1E4B654}" presName="adorn" presStyleLbl="fgAccFollowNod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  <dgm:t>
        <a:bodyPr/>
        <a:lstStyle/>
        <a:p>
          <a:endParaRPr lang="zh-TW" altLang="en-US"/>
        </a:p>
      </dgm:t>
    </dgm:pt>
    <dgm:pt modelId="{ABDE2629-73B7-40B4-8432-04CBFFC4B8BA}" type="pres">
      <dgm:prSet presAssocID="{6350FF7C-E4F3-40FC-A5AE-32C5C7F9FB04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DC8ECF81-5857-41CA-B29B-6AE2B71ABAFC}" type="pres">
      <dgm:prSet presAssocID="{2CCBE51D-244C-4BE7-9C2C-45BB7AA87287}" presName="compNode" presStyleCnt="0"/>
      <dgm:spPr/>
      <dgm:t>
        <a:bodyPr/>
        <a:lstStyle/>
        <a:p>
          <a:endParaRPr lang="zh-TW" altLang="en-US"/>
        </a:p>
      </dgm:t>
    </dgm:pt>
    <dgm:pt modelId="{4183EB6F-D410-45FF-A703-358C7570A6BC}" type="pres">
      <dgm:prSet presAssocID="{2CCBE51D-244C-4BE7-9C2C-45BB7AA87287}" presName="childRec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680CFD3-ADCB-4CB6-B288-CF3DF15AF9BA}" type="pres">
      <dgm:prSet presAssocID="{2CCBE51D-244C-4BE7-9C2C-45BB7AA87287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5DE211C-A816-49B3-9DA9-D20BD6964AF3}" type="pres">
      <dgm:prSet presAssocID="{2CCBE51D-244C-4BE7-9C2C-45BB7AA87287}" presName="parentRect" presStyleLbl="alignNode1" presStyleIdx="1" presStyleCnt="2"/>
      <dgm:spPr/>
      <dgm:t>
        <a:bodyPr/>
        <a:lstStyle/>
        <a:p>
          <a:endParaRPr lang="zh-TW" altLang="en-US"/>
        </a:p>
      </dgm:t>
    </dgm:pt>
    <dgm:pt modelId="{7AE8D8D9-2007-4E23-987F-FA75E88E9E96}" type="pres">
      <dgm:prSet presAssocID="{2CCBE51D-244C-4BE7-9C2C-45BB7AA87287}" presName="adorn" presStyleLbl="fgAccFollowNode1" presStyleIdx="1" presStyleCnt="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  <dgm:t>
        <a:bodyPr/>
        <a:lstStyle/>
        <a:p>
          <a:endParaRPr lang="zh-TW" altLang="en-US"/>
        </a:p>
      </dgm:t>
    </dgm:pt>
  </dgm:ptLst>
  <dgm:cxnLst>
    <dgm:cxn modelId="{EE428267-5AED-4847-AEEC-25352B944C71}" type="presOf" srcId="{2CCBE51D-244C-4BE7-9C2C-45BB7AA87287}" destId="{1680CFD3-ADCB-4CB6-B288-CF3DF15AF9BA}" srcOrd="0" destOrd="0" presId="urn:microsoft.com/office/officeart/2005/8/layout/bList2"/>
    <dgm:cxn modelId="{C05604DC-C553-434E-9A7D-A45CE1E389B8}" type="presOf" srcId="{2CCBE51D-244C-4BE7-9C2C-45BB7AA87287}" destId="{95DE211C-A816-49B3-9DA9-D20BD6964AF3}" srcOrd="1" destOrd="0" presId="urn:microsoft.com/office/officeart/2005/8/layout/bList2"/>
    <dgm:cxn modelId="{767F05C7-4568-4744-B5A7-F461E4599837}" type="presOf" srcId="{F77138C9-4B95-43D4-BDAA-D3E0D176D815}" destId="{E10A6E62-D28D-4A6B-BD61-5952D65833DD}" srcOrd="0" destOrd="0" presId="urn:microsoft.com/office/officeart/2005/8/layout/bList2"/>
    <dgm:cxn modelId="{67FF1E5D-03EC-4F95-941D-F496E7C28F4D}" srcId="{9D182E17-E92B-487F-87AB-E913C9273FF5}" destId="{71A960BF-13DC-491C-B02D-49A0C1E4B654}" srcOrd="0" destOrd="0" parTransId="{56FC67EF-721A-478C-A256-0C0F4474B145}" sibTransId="{6350FF7C-E4F3-40FC-A5AE-32C5C7F9FB04}"/>
    <dgm:cxn modelId="{693A4852-1973-445B-ADC8-E07B29E8144C}" srcId="{2CCBE51D-244C-4BE7-9C2C-45BB7AA87287}" destId="{DE578CB3-C053-4A94-96BC-A44D1004711A}" srcOrd="0" destOrd="0" parTransId="{E98D6BAE-30B9-42F4-9243-8848EEA1FD8A}" sibTransId="{3E9E4F53-B23D-4265-B984-8EE5ACEF302A}"/>
    <dgm:cxn modelId="{8CA5E19B-2B64-42B5-9CF7-2B2D285BABCD}" type="presOf" srcId="{6350FF7C-E4F3-40FC-A5AE-32C5C7F9FB04}" destId="{ABDE2629-73B7-40B4-8432-04CBFFC4B8BA}" srcOrd="0" destOrd="0" presId="urn:microsoft.com/office/officeart/2005/8/layout/bList2"/>
    <dgm:cxn modelId="{7A0F2874-6B82-4D16-B07F-5B5088127833}" type="presOf" srcId="{71A960BF-13DC-491C-B02D-49A0C1E4B654}" destId="{03A1C308-CFEE-4CEE-84F5-C23E834EA228}" srcOrd="1" destOrd="0" presId="urn:microsoft.com/office/officeart/2005/8/layout/bList2"/>
    <dgm:cxn modelId="{07ACD5A1-CB3F-41DE-BE26-DC9DB5969360}" type="presOf" srcId="{9D182E17-E92B-487F-87AB-E913C9273FF5}" destId="{BA6FD93D-214E-4710-BBC9-7447F0414C7D}" srcOrd="0" destOrd="0" presId="urn:microsoft.com/office/officeart/2005/8/layout/bList2"/>
    <dgm:cxn modelId="{F41E096E-7E87-49E1-8854-FDB9A3EE7371}" srcId="{9D182E17-E92B-487F-87AB-E913C9273FF5}" destId="{2CCBE51D-244C-4BE7-9C2C-45BB7AA87287}" srcOrd="1" destOrd="0" parTransId="{D7880662-E2A5-4B0E-848B-12729E51F63F}" sibTransId="{FC9DEBD0-309E-4934-A02A-171FCD119EC4}"/>
    <dgm:cxn modelId="{B74AB587-B555-4F06-9D3B-6D159CC3F293}" type="presOf" srcId="{DE578CB3-C053-4A94-96BC-A44D1004711A}" destId="{4183EB6F-D410-45FF-A703-358C7570A6BC}" srcOrd="0" destOrd="0" presId="urn:microsoft.com/office/officeart/2005/8/layout/bList2"/>
    <dgm:cxn modelId="{7D3D7B2F-38A9-4AC7-93F9-39BD76A90A5B}" type="presOf" srcId="{71A960BF-13DC-491C-B02D-49A0C1E4B654}" destId="{CD5A6687-C158-4135-982A-D1E027EEFD80}" srcOrd="0" destOrd="0" presId="urn:microsoft.com/office/officeart/2005/8/layout/bList2"/>
    <dgm:cxn modelId="{588145E9-27E7-4263-B01A-099F3BB211DF}" srcId="{71A960BF-13DC-491C-B02D-49A0C1E4B654}" destId="{F77138C9-4B95-43D4-BDAA-D3E0D176D815}" srcOrd="0" destOrd="0" parTransId="{A11D8509-C29F-430B-B4BB-A49444C5926A}" sibTransId="{450738A4-D4B2-4122-8D3C-B20AE8A2637C}"/>
    <dgm:cxn modelId="{8F1F79D7-C7A4-46E3-A7D3-83FF0CA24EE3}" type="presParOf" srcId="{BA6FD93D-214E-4710-BBC9-7447F0414C7D}" destId="{D209C0C9-7B82-43F6-BED1-24A49980503C}" srcOrd="0" destOrd="0" presId="urn:microsoft.com/office/officeart/2005/8/layout/bList2"/>
    <dgm:cxn modelId="{4C9F2D0F-781B-4970-8D7B-F73FC2B26438}" type="presParOf" srcId="{D209C0C9-7B82-43F6-BED1-24A49980503C}" destId="{E10A6E62-D28D-4A6B-BD61-5952D65833DD}" srcOrd="0" destOrd="0" presId="urn:microsoft.com/office/officeart/2005/8/layout/bList2"/>
    <dgm:cxn modelId="{E7E40E29-E042-40D5-ADD2-87128CE60FAD}" type="presParOf" srcId="{D209C0C9-7B82-43F6-BED1-24A49980503C}" destId="{CD5A6687-C158-4135-982A-D1E027EEFD80}" srcOrd="1" destOrd="0" presId="urn:microsoft.com/office/officeart/2005/8/layout/bList2"/>
    <dgm:cxn modelId="{AC5B3398-9494-4D4B-9B9C-6EABF15E6831}" type="presParOf" srcId="{D209C0C9-7B82-43F6-BED1-24A49980503C}" destId="{03A1C308-CFEE-4CEE-84F5-C23E834EA228}" srcOrd="2" destOrd="0" presId="urn:microsoft.com/office/officeart/2005/8/layout/bList2"/>
    <dgm:cxn modelId="{9C8E8CA4-C6E1-4D64-9A71-C9C2FCD5218E}" type="presParOf" srcId="{D209C0C9-7B82-43F6-BED1-24A49980503C}" destId="{66BA762E-7734-4E53-94FB-44C6DBEC0FEA}" srcOrd="3" destOrd="0" presId="urn:microsoft.com/office/officeart/2005/8/layout/bList2"/>
    <dgm:cxn modelId="{309A4C10-2A0C-4DA9-80CF-20780EF33366}" type="presParOf" srcId="{BA6FD93D-214E-4710-BBC9-7447F0414C7D}" destId="{ABDE2629-73B7-40B4-8432-04CBFFC4B8BA}" srcOrd="1" destOrd="0" presId="urn:microsoft.com/office/officeart/2005/8/layout/bList2"/>
    <dgm:cxn modelId="{369CD5DE-3043-44CF-AB96-D74487AA755C}" type="presParOf" srcId="{BA6FD93D-214E-4710-BBC9-7447F0414C7D}" destId="{DC8ECF81-5857-41CA-B29B-6AE2B71ABAFC}" srcOrd="2" destOrd="0" presId="urn:microsoft.com/office/officeart/2005/8/layout/bList2"/>
    <dgm:cxn modelId="{1A30ACEB-94A5-4926-BFBD-383408B52B56}" type="presParOf" srcId="{DC8ECF81-5857-41CA-B29B-6AE2B71ABAFC}" destId="{4183EB6F-D410-45FF-A703-358C7570A6BC}" srcOrd="0" destOrd="0" presId="urn:microsoft.com/office/officeart/2005/8/layout/bList2"/>
    <dgm:cxn modelId="{0042DC4F-D679-4D8F-B896-600362440BC1}" type="presParOf" srcId="{DC8ECF81-5857-41CA-B29B-6AE2B71ABAFC}" destId="{1680CFD3-ADCB-4CB6-B288-CF3DF15AF9BA}" srcOrd="1" destOrd="0" presId="urn:microsoft.com/office/officeart/2005/8/layout/bList2"/>
    <dgm:cxn modelId="{C1463410-C5FA-493D-BDB5-692596FE1946}" type="presParOf" srcId="{DC8ECF81-5857-41CA-B29B-6AE2B71ABAFC}" destId="{95DE211C-A816-49B3-9DA9-D20BD6964AF3}" srcOrd="2" destOrd="0" presId="urn:microsoft.com/office/officeart/2005/8/layout/bList2"/>
    <dgm:cxn modelId="{F4F0C83E-16A1-437E-81FE-5C26A30EC93C}" type="presParOf" srcId="{DC8ECF81-5857-41CA-B29B-6AE2B71ABAFC}" destId="{7AE8D8D9-2007-4E23-987F-FA75E88E9E96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0A6E62-D28D-4A6B-BD61-5952D65833DD}">
      <dsp:nvSpPr>
        <dsp:cNvPr id="0" name=""/>
        <dsp:cNvSpPr/>
      </dsp:nvSpPr>
      <dsp:spPr>
        <a:xfrm>
          <a:off x="666801" y="2096"/>
          <a:ext cx="4085690" cy="304988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102870" rIns="34290" bIns="3429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7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經常性薪資總平均為每月</a:t>
          </a:r>
          <a:r>
            <a:rPr lang="en-US" altLang="zh-TW" sz="27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6</a:t>
          </a:r>
          <a:r>
            <a:rPr lang="en-US" altLang="en-US" sz="27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3,</a:t>
          </a:r>
          <a:r>
            <a:rPr lang="en-US" altLang="zh-TW" sz="27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456</a:t>
          </a:r>
          <a:r>
            <a:rPr lang="zh-TW" altLang="en-US" sz="27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元，經常性薪資平均為每月</a:t>
          </a:r>
          <a:r>
            <a:rPr lang="en-US" altLang="zh-TW" sz="27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61</a:t>
          </a:r>
          <a:r>
            <a:rPr lang="en-US" altLang="en-US" sz="27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,</a:t>
          </a:r>
          <a:r>
            <a:rPr lang="en-US" altLang="zh-TW" sz="27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207</a:t>
          </a:r>
          <a:r>
            <a:rPr lang="zh-TW" altLang="en-US" sz="27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元，非經常性薪資平均為每月</a:t>
          </a:r>
          <a:r>
            <a:rPr lang="en-US" altLang="zh-TW" sz="27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</a:t>
          </a:r>
          <a:r>
            <a:rPr lang="en-US" altLang="en-US" sz="27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,</a:t>
          </a:r>
          <a:r>
            <a:rPr lang="en-US" altLang="zh-TW" sz="27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249</a:t>
          </a:r>
          <a:r>
            <a:rPr lang="zh-TW" altLang="en-US" sz="27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元。</a:t>
          </a:r>
          <a:endParaRPr lang="zh-TW" altLang="en-US" sz="27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38263" y="73558"/>
        <a:ext cx="3942766" cy="2978419"/>
      </dsp:txXfrm>
    </dsp:sp>
    <dsp:sp modelId="{03A1C308-CFEE-4CEE-84F5-C23E834EA228}">
      <dsp:nvSpPr>
        <dsp:cNvPr id="0" name=""/>
        <dsp:cNvSpPr/>
      </dsp:nvSpPr>
      <dsp:spPr>
        <a:xfrm>
          <a:off x="666801" y="3051978"/>
          <a:ext cx="4085690" cy="131144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0" rIns="40640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資訊產業專業人員薪資</a:t>
          </a:r>
        </a:p>
      </dsp:txBody>
      <dsp:txXfrm>
        <a:off x="666801" y="3051978"/>
        <a:ext cx="2877246" cy="1311449"/>
      </dsp:txXfrm>
    </dsp:sp>
    <dsp:sp modelId="{66BA762E-7734-4E53-94FB-44C6DBEC0FEA}">
      <dsp:nvSpPr>
        <dsp:cNvPr id="0" name=""/>
        <dsp:cNvSpPr/>
      </dsp:nvSpPr>
      <dsp:spPr>
        <a:xfrm>
          <a:off x="3659626" y="3260289"/>
          <a:ext cx="1429991" cy="1429991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183EB6F-D410-45FF-A703-358C7570A6BC}">
      <dsp:nvSpPr>
        <dsp:cNvPr id="0" name=""/>
        <dsp:cNvSpPr/>
      </dsp:nvSpPr>
      <dsp:spPr>
        <a:xfrm>
          <a:off x="5443889" y="2096"/>
          <a:ext cx="4085690" cy="304988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1882365"/>
              <a:satOff val="-34105"/>
              <a:lumOff val="-2862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102870" rIns="34290" bIns="3429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7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經常性薪資總平均為每月</a:t>
          </a:r>
          <a:r>
            <a:rPr lang="en-US" altLang="en-US" sz="27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33,646</a:t>
          </a:r>
          <a:r>
            <a:rPr lang="zh-TW" altLang="en-US" sz="27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元，大學以上平均薪資為每月</a:t>
          </a:r>
          <a:r>
            <a:rPr lang="en-US" altLang="en-US" sz="27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31,817</a:t>
          </a:r>
          <a:r>
            <a:rPr lang="zh-TW" altLang="en-US" sz="27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元，研究所以上平均薪資為每月</a:t>
          </a:r>
          <a:r>
            <a:rPr lang="en-US" altLang="en-US" sz="27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36,545</a:t>
          </a:r>
          <a:r>
            <a:rPr lang="zh-TW" altLang="en-US" sz="27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元。</a:t>
          </a:r>
          <a:endParaRPr lang="zh-TW" altLang="en-US" sz="27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515351" y="73558"/>
        <a:ext cx="3942766" cy="2978419"/>
      </dsp:txXfrm>
    </dsp:sp>
    <dsp:sp modelId="{95DE211C-A816-49B3-9DA9-D20BD6964AF3}">
      <dsp:nvSpPr>
        <dsp:cNvPr id="0" name=""/>
        <dsp:cNvSpPr/>
      </dsp:nvSpPr>
      <dsp:spPr>
        <a:xfrm>
          <a:off x="5443889" y="3051978"/>
          <a:ext cx="4085690" cy="1311449"/>
        </a:xfrm>
        <a:prstGeom prst="rect">
          <a:avLst/>
        </a:prstGeom>
        <a:gradFill rotWithShape="0">
          <a:gsLst>
            <a:gs pos="0">
              <a:schemeClr val="accent4">
                <a:hueOff val="11882365"/>
                <a:satOff val="-34105"/>
                <a:lumOff val="-286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1882365"/>
                <a:satOff val="-34105"/>
                <a:lumOff val="-286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1882365"/>
                <a:satOff val="-34105"/>
                <a:lumOff val="-286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11882365"/>
              <a:satOff val="-34105"/>
              <a:lumOff val="-2862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0" rIns="40640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初任資訊產業專業人員薪資</a:t>
          </a:r>
        </a:p>
      </dsp:txBody>
      <dsp:txXfrm>
        <a:off x="5443889" y="3051978"/>
        <a:ext cx="2877246" cy="1311449"/>
      </dsp:txXfrm>
    </dsp:sp>
    <dsp:sp modelId="{7AE8D8D9-2007-4E23-987F-FA75E88E9E96}">
      <dsp:nvSpPr>
        <dsp:cNvPr id="0" name=""/>
        <dsp:cNvSpPr/>
      </dsp:nvSpPr>
      <dsp:spPr>
        <a:xfrm>
          <a:off x="8436713" y="3260289"/>
          <a:ext cx="1429991" cy="1429991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6350" cap="flat" cmpd="sng" algn="ctr">
          <a:solidFill>
            <a:schemeClr val="accent4">
              <a:tint val="40000"/>
              <a:alpha val="90000"/>
              <a:hueOff val="11889847"/>
              <a:satOff val="-69082"/>
              <a:lumOff val="-768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3" name="日期預留位置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5355341-DC77-4501-AE46-E3E6F2BB65B1}" type="datetime1">
              <a:rPr lang="zh-TW" altLang="en-US" smtClean="0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rPr>
              <a:t>2019/4/9</a:t>
            </a:fld>
            <a:endParaRPr lang="en-US" altLang="zh-TW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4" name="頁尾預留位置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5" name="投影片編號預留位置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en-US" altLang="zh-TW" smtClean="0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rPr>
              <a:t>‹#›</a:t>
            </a:fld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3" name="日期預留位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fld id="{A168566D-FD9E-46E8-9E4F-4EF22710967A}" type="datetime1">
              <a:rPr lang="zh-TW" altLang="en-US" smtClean="0"/>
              <a:pPr/>
              <a:t>2019/4/9</a:t>
            </a:fld>
            <a:endParaRPr lang="zh-TW" altLang="en-US" dirty="0"/>
          </a:p>
        </p:txBody>
      </p:sp>
      <p:sp>
        <p:nvSpPr>
          <p:cNvPr id="4" name="投影片圖像預留位置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zh-TW" altLang="en-US" dirty="0"/>
          </a:p>
        </p:txBody>
      </p:sp>
      <p:sp>
        <p:nvSpPr>
          <p:cNvPr id="5" name="備忘稿預留位置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zh-TW" altLang="en-US"/>
              <a:t>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fld id="{8530193B-564F-4854-8A52-728F3FB19C85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  <a:sym typeface="Microsoft JhengHei UI" panose="020B0604030504040204" pitchFamily="34" charset="-12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  <a:sym typeface="Microsoft JhengHei UI" panose="020B0604030504040204" pitchFamily="34" charset="-12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  <a:sym typeface="Microsoft JhengHei UI" panose="020B0604030504040204" pitchFamily="34" charset="-12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  <a:sym typeface="Microsoft JhengHei UI" panose="020B0604030504040204" pitchFamily="34" charset="-12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  <a:sym typeface="Microsoft JhengHei UI" panose="020B0604030504040204" pitchFamily="34" charset="-12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330276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10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329779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11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224126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12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77305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13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645219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14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748974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15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837199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16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136994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17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843261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18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92083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19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10608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988899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20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524058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21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630015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22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350320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23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436843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24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095902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25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75265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26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41957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27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036326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28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237190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29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436540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018839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30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2649938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31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5546600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32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9365838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33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7884944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34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0095869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35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8360972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36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0776587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37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3264078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38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3476044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39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418672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5302582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40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439981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31540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28049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740233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606192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0193B-564F-4854-8A52-728F3FB19C85}" type="slidenum">
              <a:rPr lang="en-ZA" smtClean="0"/>
              <a:pPr/>
              <a:t>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22612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標題投影片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圖片預留位置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804025"/>
          </a:xfrm>
          <a:solidFill>
            <a:schemeClr val="bg1">
              <a:lumMod val="85000"/>
            </a:schemeClr>
          </a:solidFill>
        </p:spPr>
        <p:txBody>
          <a:bodyPr tIns="1728000" rtlCol="0" anchor="t"/>
          <a:lstStyle>
            <a:lvl1pPr marL="0" indent="0" algn="ctr">
              <a:buNone/>
              <a:defRPr sz="1200" i="1">
                <a:latin typeface="Microsoft JhengHei UI" panose="020B0604030504040204" pitchFamily="34" charset="-120"/>
                <a:ea typeface="Microsoft JhengHei UI" panose="020B0604030504040204" pitchFamily="34" charset="-120"/>
                <a:cs typeface="Times New Roman" panose="02020603050405020304" pitchFamily="18" charset="0"/>
                <a:sym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/>
              <a:t>在這裡插入相片或將相片拖放到這裡</a:t>
            </a:r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00400" y="2811053"/>
            <a:ext cx="8991600" cy="1261295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6000" b="1" spc="-300" dirty="0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pPr lvl="0" algn="r" rtl="0"/>
            <a:r>
              <a:rPr lang="zh-TW" altLang="en-US"/>
              <a:t>按一下以編輯簡報標題</a:t>
            </a:r>
            <a:endParaRPr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00400" y="4061039"/>
            <a:ext cx="6580188" cy="580921"/>
          </a:xfrm>
          <a:solidFill>
            <a:schemeClr val="tx1">
              <a:alpha val="80000"/>
            </a:schemeClr>
          </a:solidFill>
        </p:spPr>
        <p:txBody>
          <a:bodyPr vert="horz" lIns="180000" tIns="180000" rIns="180000" bIns="180000" rtlCol="0">
            <a:noAutofit/>
          </a:bodyPr>
          <a:lstStyle>
            <a:lvl1pPr marL="0" indent="0" algn="r">
              <a:buNone/>
              <a:defRPr lang="en-ZA" dirty="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pPr marL="266700" lvl="0" indent="-266700" algn="ctr" rtl="0"/>
            <a:r>
              <a:rPr lang="zh-TW" altLang="en-US"/>
              <a:t>按一下以編輯母片副標題樣式</a:t>
            </a:r>
            <a:endParaRPr lang="zh-TW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269861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zh-TW" altLang="en-US"/>
              <a:t>按一下以編輯頁面標題</a:t>
            </a:r>
            <a:endParaRPr lang="zh-TW" altLang="en-US" dirty="0"/>
          </a:p>
        </p:txBody>
      </p:sp>
      <p:sp>
        <p:nvSpPr>
          <p:cNvPr id="7" name="副標題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TW" altLang="en-US"/>
              <a:t>副標題</a:t>
            </a:r>
            <a:endParaRPr lang="zh-TW" altLang="en-US" dirty="0"/>
          </a:p>
        </p:txBody>
      </p:sp>
      <p:sp>
        <p:nvSpPr>
          <p:cNvPr id="3" name="內容預留位置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2000"/>
            <a:ext cx="5472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zh-TW" altLang="en-US" smtClean="0"/>
              <a:t>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6" name="文字預留位置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511250"/>
            <a:ext cx="5472113" cy="4680000"/>
          </a:xfrm>
        </p:spPr>
        <p:txBody>
          <a:bodyPr rtlCol="0"/>
          <a:lstStyle/>
          <a:p>
            <a:pPr lvl="0" rtl="0"/>
            <a:r>
              <a:rPr lang="zh-TW" altLang="en-US" smtClean="0"/>
              <a:t>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頁尾預留位置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5" name="投影片編號預留位置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zh-TW" altLang="en-US"/>
              <a:t>按一下以編輯頁面標題</a:t>
            </a:r>
            <a:endParaRPr lang="zh-TW" altLang="en-US" dirty="0"/>
          </a:p>
        </p:txBody>
      </p:sp>
      <p:sp>
        <p:nvSpPr>
          <p:cNvPr id="9" name="副標題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TW" altLang="en-US"/>
              <a:t>副標題</a:t>
            </a:r>
            <a:endParaRPr lang="zh-TW" altLang="en-US" dirty="0"/>
          </a:p>
        </p:txBody>
      </p:sp>
      <p:sp>
        <p:nvSpPr>
          <p:cNvPr id="3" name="內容預留位置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360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zh-TW" altLang="en-US" smtClean="0"/>
              <a:t>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文字預留位置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511476"/>
            <a:ext cx="3600450" cy="4679249"/>
          </a:xfrm>
        </p:spPr>
        <p:txBody>
          <a:bodyPr rtlCol="0"/>
          <a:lstStyle/>
          <a:p>
            <a:pPr lvl="0" rtl="0"/>
            <a:r>
              <a:rPr lang="zh-TW" altLang="en-US" smtClean="0"/>
              <a:t>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11" name="文字預留位置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511475"/>
            <a:ext cx="3600450" cy="4679250"/>
          </a:xfrm>
        </p:spPr>
        <p:txBody>
          <a:bodyPr rtlCol="0"/>
          <a:lstStyle/>
          <a:p>
            <a:pPr lvl="0" rtl="0"/>
            <a:r>
              <a:rPr lang="zh-TW" altLang="en-US" smtClean="0"/>
              <a:t>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頁尾預留位置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zh-TW" altLang="en-US"/>
              <a:t>按一下以編輯頁面標題</a:t>
            </a:r>
            <a:endParaRPr lang="zh-TW" altLang="en-US" dirty="0"/>
          </a:p>
        </p:txBody>
      </p:sp>
      <p:sp>
        <p:nvSpPr>
          <p:cNvPr id="10" name="副標題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TW" altLang="en-US"/>
              <a:t>副標題</a:t>
            </a:r>
            <a:endParaRPr lang="zh-TW" altLang="en-US" dirty="0"/>
          </a:p>
        </p:txBody>
      </p:sp>
      <p:sp>
        <p:nvSpPr>
          <p:cNvPr id="3" name="內容預留位置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216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zh-TW" altLang="en-US" smtClean="0"/>
              <a:t>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文字預留位置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512000"/>
            <a:ext cx="2160588" cy="4679250"/>
          </a:xfrm>
        </p:spPr>
        <p:txBody>
          <a:bodyPr rtlCol="0"/>
          <a:lstStyle/>
          <a:p>
            <a:pPr lvl="0" rtl="0"/>
            <a:r>
              <a:rPr lang="zh-TW" altLang="en-US" smtClean="0"/>
              <a:t>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13" name="文字預留位置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512000"/>
            <a:ext cx="2160588" cy="4679250"/>
          </a:xfrm>
        </p:spPr>
        <p:txBody>
          <a:bodyPr rtlCol="0"/>
          <a:lstStyle/>
          <a:p>
            <a:pPr lvl="0" rtl="0"/>
            <a:r>
              <a:rPr lang="zh-TW" altLang="en-US" smtClean="0"/>
              <a:t>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15" name="文字預留位置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507535"/>
            <a:ext cx="2160588" cy="4679250"/>
          </a:xfrm>
        </p:spPr>
        <p:txBody>
          <a:bodyPr rtlCol="0"/>
          <a:lstStyle/>
          <a:p>
            <a:pPr lvl="0" rtl="0"/>
            <a:r>
              <a:rPr lang="zh-TW" altLang="en-US" smtClean="0"/>
              <a:t>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17" name="文字預留位置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507535"/>
            <a:ext cx="2160588" cy="4683715"/>
          </a:xfrm>
        </p:spPr>
        <p:txBody>
          <a:bodyPr rtlCol="0"/>
          <a:lstStyle/>
          <a:p>
            <a:pPr lvl="0" rtl="0"/>
            <a:r>
              <a:rPr lang="zh-TW" altLang="en-US" smtClean="0"/>
              <a:t>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頁尾預留位置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009ABD5E-B8F1-4246-B167-09138760AD7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zh-TW" altLang="en-US"/>
              <a:t>按一下以編輯頁面標題</a:t>
            </a:r>
            <a:endParaRPr lang="zh-TW" altLang="en-US" dirty="0"/>
          </a:p>
        </p:txBody>
      </p:sp>
      <p:sp>
        <p:nvSpPr>
          <p:cNvPr id="5" name="副標題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TW" altLang="en-US"/>
              <a:t>副標題</a:t>
            </a:r>
            <a:endParaRPr lang="zh-TW" altLang="en-US" dirty="0"/>
          </a:p>
        </p:txBody>
      </p:sp>
      <p:sp>
        <p:nvSpPr>
          <p:cNvPr id="3" name="頁尾預留位置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4" name="投影片編號預留位置 3">
            <a:extLst>
              <a:ext uri="{FF2B5EF4-FFF2-40B4-BE49-F238E27FC236}">
                <a16:creationId xmlns:a16="http://schemas.microsoft.com/office/drawing/2014/main" id="{853CF994-8B2C-443F-B695-7378DD360DAA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  <p:pic>
        <p:nvPicPr>
          <p:cNvPr id="6" name="圖片 5" descr="左側為放在鍵盤上的手的特寫，右側為三個人的臉的特寫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24" b="73740"/>
          <a:stretch/>
        </p:blipFill>
        <p:spPr>
          <a:xfrm>
            <a:off x="6938682" y="0"/>
            <a:ext cx="5253318" cy="1038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預留位置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3" name="投影片編號預留位置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90694D9D-C633-4D52-965E-E5BBD9883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分隔線投影片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圖片預留位置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Microsoft JhengHei UI" panose="020B0604030504040204" pitchFamily="34" charset="-120"/>
                <a:ea typeface="Microsoft JhengHei UI" panose="020B0604030504040204" pitchFamily="34" charset="-120"/>
                <a:cs typeface="Times New Roman" panose="02020603050405020304" pitchFamily="18" charset="0"/>
                <a:sym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/>
              <a:t>在這裡插入相片或 </a:t>
            </a:r>
            <a:br>
              <a:rPr lang="zh-TW" altLang="en-US"/>
            </a:br>
            <a:r>
              <a:rPr lang="zh-TW" altLang="en-US"/>
              <a:t>將相片拖放到這裡</a:t>
            </a:r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5700" y="2204792"/>
            <a:ext cx="5956300" cy="1944000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6000" b="1" spc="-300" dirty="0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pPr lvl="0" algn="r" rtl="0"/>
            <a:r>
              <a:rPr lang="zh-TW" altLang="en-US"/>
              <a:t>按一下以編輯節分隔線</a:t>
            </a:r>
            <a:endParaRPr lang="zh-TW" altLang="en-US" dirty="0"/>
          </a:p>
        </p:txBody>
      </p:sp>
      <p:sp>
        <p:nvSpPr>
          <p:cNvPr id="7" name="副標題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5700" y="41488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180000" tIns="180000" rIns="252000" bIns="180000" rtlCol="0"/>
          <a:lstStyle>
            <a:lvl1pPr marL="0" indent="0" algn="r">
              <a:buNone/>
              <a:defRPr sz="18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zh-TW" altLang="en-US"/>
              <a:t>按一下以編輯母片副標題樣式</a:t>
            </a:r>
            <a:endParaRPr lang="zh-TW" altLang="en-US" dirty="0"/>
          </a:p>
        </p:txBody>
      </p:sp>
      <p:sp>
        <p:nvSpPr>
          <p:cNvPr id="4" name="頁尾預留位置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524778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5" name="投影片編號預留位置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fld id="{19B51A1E-902D-48AF-9020-955120F399B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37159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分隔線投影片 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圖片預留位置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401577" y="0"/>
            <a:ext cx="7790423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Microsoft JhengHei UI" panose="020B0604030504040204" pitchFamily="34" charset="-120"/>
                <a:ea typeface="Microsoft JhengHei UI" panose="020B0604030504040204" pitchFamily="34" charset="-120"/>
                <a:cs typeface="Times New Roman" panose="02020603050405020304" pitchFamily="18" charset="0"/>
                <a:sym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/>
              <a:t>在這裡插入相片或 </a:t>
            </a:r>
            <a:br>
              <a:rPr lang="zh-TW" altLang="en-US"/>
            </a:br>
            <a:r>
              <a:rPr lang="zh-TW" altLang="en-US"/>
              <a:t>將相片拖放到這裡</a:t>
            </a:r>
            <a:endParaRPr lang="zh-TW" altLang="en-US" dirty="0"/>
          </a:p>
        </p:txBody>
      </p:sp>
      <p:sp>
        <p:nvSpPr>
          <p:cNvPr id="3" name="標題 1">
            <a:extLst>
              <a:ext uri="{FF2B5EF4-FFF2-40B4-BE49-F238E27FC236}">
                <a16:creationId xmlns:a16="http://schemas.microsoft.com/office/drawing/2014/main" id="{E473AB13-DFF9-4538-9907-E261659E0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700" y="2156226"/>
            <a:ext cx="5958000" cy="1958400"/>
          </a:xfrm>
          <a:solidFill>
            <a:schemeClr val="bg1"/>
          </a:solidFill>
        </p:spPr>
        <p:txBody>
          <a:bodyPr lIns="252000" tIns="180000" rIns="180000" bIns="180000" rtlCol="0"/>
          <a:lstStyle>
            <a:lvl1pPr>
              <a:defRPr sz="6000" b="1" spc="-3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/>
              <a:t>按一下以編輯節分隔線</a:t>
            </a:r>
            <a:endParaRPr lang="zh-TW" altLang="en-US" dirty="0"/>
          </a:p>
        </p:txBody>
      </p:sp>
      <p:sp>
        <p:nvSpPr>
          <p:cNvPr id="7" name="副標題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107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252000" tIns="180000" rIns="180000" bIns="180000" rtlCol="0"/>
          <a:lstStyle>
            <a:lvl1pPr marL="0" indent="0" algn="l">
              <a:buNone/>
              <a:defRPr sz="18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zh-TW" altLang="en-US"/>
              <a:t>按一下以編輯母片副標題樣式</a:t>
            </a:r>
            <a:endParaRPr lang="zh-TW" altLang="en-US" dirty="0"/>
          </a:p>
        </p:txBody>
      </p:sp>
      <p:sp>
        <p:nvSpPr>
          <p:cNvPr id="4" name="頁尾預留位置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0" y="5209682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5" name="投影片編號預留位置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fld id="{19B51A1E-902D-48AF-9020-955120F399B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8285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文字影像版面配置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預留位置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Microsoft JhengHei UI" panose="020B0604030504040204" pitchFamily="34" charset="-120"/>
                <a:ea typeface="Microsoft JhengHei UI" panose="020B0604030504040204" pitchFamily="34" charset="-120"/>
                <a:cs typeface="Times New Roman" panose="02020603050405020304" pitchFamily="18" charset="0"/>
                <a:sym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/>
              <a:t>插入或拖放您的相片</a:t>
            </a:r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11800" y="3802899"/>
            <a:ext cx="4648200" cy="985000"/>
          </a:xfrm>
          <a:solidFill>
            <a:schemeClr val="bg1"/>
          </a:solidFill>
        </p:spPr>
        <p:txBody>
          <a:bodyPr lIns="0" tIns="180000" rIns="180000" bIns="180000" rtlCol="0"/>
          <a:lstStyle>
            <a:lvl1pPr algn="r">
              <a:defRPr sz="6000" b="1" spc="-3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/>
              <a:t>編輯頁面標題</a:t>
            </a:r>
            <a:endParaRPr lang="zh-TW" altLang="en-US" dirty="0"/>
          </a:p>
        </p:txBody>
      </p:sp>
      <p:sp>
        <p:nvSpPr>
          <p:cNvPr id="10" name="副標題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11800" y="4787900"/>
            <a:ext cx="4648200" cy="1162800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r">
              <a:buNone/>
              <a:defRPr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TW" altLang="en-US"/>
              <a:t>副標題</a:t>
            </a:r>
            <a:endParaRPr lang="zh-TW" altLang="en-US" dirty="0"/>
          </a:p>
        </p:txBody>
      </p:sp>
      <p:sp>
        <p:nvSpPr>
          <p:cNvPr id="3" name="內容預留位置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2668686"/>
            <a:ext cx="5472000" cy="2999426"/>
          </a:xfrm>
        </p:spPr>
        <p:txBody>
          <a:bodyPr rtlCol="0"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smtClean="0"/>
              <a:t>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頁尾預留位置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5" name="投影片編號預留位置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fld id="{19B51A1E-902D-48AF-9020-955120F399B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508F53F-6AA2-4060-904A-BC90211DC043}"/>
              </a:ext>
            </a:extLst>
          </p:cNvPr>
          <p:cNvSpPr/>
          <p:nvPr userDrawn="1"/>
        </p:nvSpPr>
        <p:spPr>
          <a:xfrm>
            <a:off x="9348588" y="3700775"/>
            <a:ext cx="2411412" cy="1148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文字影像版面配置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預留位置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Microsoft JhengHei UI" panose="020B0604030504040204" pitchFamily="34" charset="-120"/>
                <a:ea typeface="Microsoft JhengHei UI" panose="020B0604030504040204" pitchFamily="34" charset="-120"/>
                <a:cs typeface="Times New Roman" panose="02020603050405020304" pitchFamily="18" charset="0"/>
                <a:sym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/>
              <a:t>插入或拖放您的相片</a:t>
            </a:r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8100" y="1869795"/>
            <a:ext cx="6641900" cy="1124345"/>
          </a:xfrm>
          <a:solidFill>
            <a:schemeClr val="bg1">
              <a:lumMod val="95000"/>
            </a:schemeClr>
          </a:solidFill>
        </p:spPr>
        <p:txBody>
          <a:bodyPr lIns="144000" tIns="180000" rIns="0" bIns="180000" rtlCol="0"/>
          <a:lstStyle>
            <a:lvl1pPr algn="l">
              <a:defRPr sz="5400" b="1" spc="-3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/>
              <a:t>按一下以編輯頁面標題</a:t>
            </a:r>
            <a:endParaRPr lang="zh-TW" altLang="en-US" dirty="0"/>
          </a:p>
        </p:txBody>
      </p:sp>
      <p:sp>
        <p:nvSpPr>
          <p:cNvPr id="10" name="副標題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18334" y="2994141"/>
            <a:ext cx="6641626" cy="590155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l">
              <a:buNone/>
              <a:defRPr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TW" altLang="en-US"/>
              <a:t>副標題</a:t>
            </a:r>
            <a:endParaRPr lang="zh-TW" altLang="en-US" dirty="0"/>
          </a:p>
        </p:txBody>
      </p:sp>
      <p:sp>
        <p:nvSpPr>
          <p:cNvPr id="3" name="內容預留位置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8000" y="3763648"/>
            <a:ext cx="5472000" cy="2428351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smtClean="0"/>
              <a:t>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頁尾預留位置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5" name="投影片編號預留位置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fld id="{19B51A1E-902D-48AF-9020-955120F399B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A5285E0-8F27-49C4-AADF-92A3B72D41FD}"/>
              </a:ext>
            </a:extLst>
          </p:cNvPr>
          <p:cNvSpPr/>
          <p:nvPr userDrawn="1"/>
        </p:nvSpPr>
        <p:spPr>
          <a:xfrm>
            <a:off x="9775824" y="1762069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4389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/>
              <a:t>按一下以編輯頁面標題</a:t>
            </a:r>
            <a:endParaRPr lang="zh-TW" altLang="en-US" dirty="0"/>
          </a:p>
        </p:txBody>
      </p:sp>
      <p:sp>
        <p:nvSpPr>
          <p:cNvPr id="9" name="副標題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TW" altLang="en-US"/>
              <a:t>副標題</a:t>
            </a:r>
            <a:endParaRPr lang="zh-TW" altLang="en-US" dirty="0"/>
          </a:p>
        </p:txBody>
      </p:sp>
      <p:sp>
        <p:nvSpPr>
          <p:cNvPr id="3" name="比較左方預留位置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5834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預留位置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023668"/>
            <a:ext cx="5472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smtClean="0"/>
              <a:t>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12" name="比較左方預留位置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1516359"/>
            <a:ext cx="5472000" cy="358775"/>
          </a:xfrm>
        </p:spPr>
        <p:txBody>
          <a:bodyPr rtlCol="0"/>
          <a:lstStyle>
            <a:lvl1pPr marL="0" indent="0">
              <a:buNone/>
              <a:defRPr sz="2400" b="1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pPr lvl="0" rtl="0"/>
            <a:r>
              <a:rPr lang="zh-TW" altLang="en-US" smtClean="0"/>
              <a:t>編輯母片文字樣式</a:t>
            </a:r>
          </a:p>
        </p:txBody>
      </p:sp>
      <p:sp>
        <p:nvSpPr>
          <p:cNvPr id="8" name="文字預留位置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2020359"/>
            <a:ext cx="5472113" cy="4170891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  <a:lvl2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2pPr>
            <a:lvl3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3pPr>
            <a:lvl4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4pPr>
            <a:lvl5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smtClean="0"/>
              <a:t>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頁尾預留位置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18733E7E-50D2-4F6C-9DF2-CF4C98C4B8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fld id="{19B51A1E-902D-48AF-9020-955120F399B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大型相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圖片預留位置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6371350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Microsoft JhengHei UI" panose="020B0604030504040204" pitchFamily="34" charset="-120"/>
                <a:ea typeface="Microsoft JhengHei UI" panose="020B0604030504040204" pitchFamily="34" charset="-120"/>
                <a:cs typeface="Times New Roman" panose="02020603050405020304" pitchFamily="18" charset="0"/>
                <a:sym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/>
              <a:t>插入或拖放您的相片</a:t>
            </a:r>
            <a:endParaRPr lang="zh-TW" altLang="en-US" dirty="0"/>
          </a:p>
        </p:txBody>
      </p:sp>
      <p:sp>
        <p:nvSpPr>
          <p:cNvPr id="3" name="內容預留位置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096000" y="5359400"/>
            <a:ext cx="5664000" cy="565899"/>
          </a:xfrm>
          <a:solidFill>
            <a:schemeClr val="tx1"/>
          </a:solidFill>
        </p:spPr>
        <p:txBody>
          <a:bodyPr lIns="180000" tIns="180000" rIns="180000" bIns="180000" rtlCol="0" anchor="ctr"/>
          <a:lstStyle>
            <a:lvl1pPr marL="0" indent="0" algn="r">
              <a:buNone/>
              <a:defRPr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zh-TW" altLang="en-US"/>
              <a:t>輸入您的標題</a:t>
            </a:r>
            <a:endParaRPr lang="zh-TW" altLang="en-US" dirty="0"/>
          </a:p>
        </p:txBody>
      </p:sp>
      <p:sp>
        <p:nvSpPr>
          <p:cNvPr id="4" name="頁尾預留位置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2" name="投影片編號預留位置 1">
            <a:extLst>
              <a:ext uri="{FF2B5EF4-FFF2-40B4-BE49-F238E27FC236}">
                <a16:creationId xmlns:a16="http://schemas.microsoft.com/office/drawing/2014/main" id="{8B3D119C-DBF5-4B4F-BE38-7BD7B5C8A5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fld id="{19B51A1E-902D-48AF-9020-955120F399B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7F8E7C83-06D7-4C5B-85B7-0E5713B4F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感謝您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圖片預留位置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102" cy="6804025"/>
          </a:xfrm>
          <a:solidFill>
            <a:schemeClr val="bg1">
              <a:lumMod val="85000"/>
            </a:schemeClr>
          </a:solidFill>
        </p:spPr>
        <p:txBody>
          <a:bodyPr tIns="0" rtlCol="0" anchor="ctr"/>
          <a:lstStyle>
            <a:lvl1pPr marL="0" indent="0" algn="ctr">
              <a:buNone/>
              <a:defRPr sz="1200" i="1">
                <a:latin typeface="Microsoft JhengHei UI" panose="020B0604030504040204" pitchFamily="34" charset="-120"/>
                <a:ea typeface="Microsoft JhengHei UI" panose="020B0604030504040204" pitchFamily="34" charset="-120"/>
                <a:cs typeface="Times New Roman" panose="02020603050405020304" pitchFamily="18" charset="0"/>
                <a:sym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/>
              <a:t>在這裡插入相片或將相片拖放到這裡</a:t>
            </a:r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58200" y="2798354"/>
            <a:ext cx="3733800" cy="1013684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6000" b="1" spc="-300" dirty="0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pPr lvl="0" algn="r" rtl="0"/>
            <a:r>
              <a:rPr lang="zh-TW" altLang="en-US"/>
              <a:t>感謝您</a:t>
            </a:r>
            <a:endParaRPr lang="zh-TW" altLang="en-US" dirty="0"/>
          </a:p>
        </p:txBody>
      </p:sp>
      <p:sp>
        <p:nvSpPr>
          <p:cNvPr id="9" name="文字預留位置 5">
            <a:extLst>
              <a:ext uri="{FF2B5EF4-FFF2-40B4-BE49-F238E27FC236}">
                <a16:creationId xmlns:a16="http://schemas.microsoft.com/office/drawing/2014/main" id="{52FA7FC9-E40E-4144-84E4-34E3722E9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8200" y="3957705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TW" altLang="en-US"/>
              <a:t>全名</a:t>
            </a:r>
            <a:endParaRPr lang="zh-TW" altLang="en-US" dirty="0"/>
          </a:p>
        </p:txBody>
      </p:sp>
      <p:sp>
        <p:nvSpPr>
          <p:cNvPr id="10" name="文字預留位置 6">
            <a:extLst>
              <a:ext uri="{FF2B5EF4-FFF2-40B4-BE49-F238E27FC236}">
                <a16:creationId xmlns:a16="http://schemas.microsoft.com/office/drawing/2014/main" id="{97289182-4FE6-4A18-9775-4588D5801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306722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TW" altLang="en-US"/>
              <a:t>電話號碼</a:t>
            </a:r>
            <a:endParaRPr lang="zh-TW" altLang="en-US" dirty="0"/>
          </a:p>
        </p:txBody>
      </p:sp>
      <p:sp>
        <p:nvSpPr>
          <p:cNvPr id="11" name="文字預留位置 7">
            <a:extLst>
              <a:ext uri="{FF2B5EF4-FFF2-40B4-BE49-F238E27FC236}">
                <a16:creationId xmlns:a16="http://schemas.microsoft.com/office/drawing/2014/main" id="{BD4E94C7-6CAF-4FEE-9E02-D3D3A2AC5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58200" y="4655739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lnSpc>
                <a:spcPct val="75000"/>
              </a:lnSpc>
              <a:buNone/>
              <a:defRPr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TW" altLang="en-US"/>
              <a:t>電子郵件或社交媒體控制代碼</a:t>
            </a:r>
            <a:endParaRPr lang="zh-TW" altLang="en-US" dirty="0"/>
          </a:p>
        </p:txBody>
      </p:sp>
      <p:sp>
        <p:nvSpPr>
          <p:cNvPr id="12" name="文字預留位置 8">
            <a:extLst>
              <a:ext uri="{FF2B5EF4-FFF2-40B4-BE49-F238E27FC236}">
                <a16:creationId xmlns:a16="http://schemas.microsoft.com/office/drawing/2014/main" id="{0DE421A3-3C59-48FC-BC3B-007ADFBEB4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58200" y="5004756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TW" altLang="en-US"/>
              <a:t>公司網站</a:t>
            </a:r>
            <a:endParaRPr lang="zh-TW" altLang="en-US" dirty="0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8458200" y="2685912"/>
            <a:ext cx="3733800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5" name="投影片編號預留位置 4">
            <a:extLst>
              <a:ext uri="{FF2B5EF4-FFF2-40B4-BE49-F238E27FC236}">
                <a16:creationId xmlns:a16="http://schemas.microsoft.com/office/drawing/2014/main" id="{222FB6A7-1E80-487C-93E6-DCAA8751EF2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fld id="{19B51A1E-902D-48AF-9020-955120F399B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49663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zh-TW" altLang="en-US"/>
              <a:t>按一下以編輯頁面標題</a:t>
            </a:r>
            <a:endParaRPr lang="zh-TW" altLang="en-US" dirty="0"/>
          </a:p>
        </p:txBody>
      </p:sp>
      <p:sp>
        <p:nvSpPr>
          <p:cNvPr id="7" name="副標題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zh-TW" altLang="en-US"/>
              <a:t>副標題</a:t>
            </a:r>
            <a:endParaRPr lang="zh-TW" altLang="en-US" dirty="0"/>
          </a:p>
        </p:txBody>
      </p:sp>
      <p:sp>
        <p:nvSpPr>
          <p:cNvPr id="3" name="內容預留位置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zh-TW" altLang="en-US" smtClean="0"/>
              <a:t>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頁尾預留位置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5" name="投影片編號預留位置 4">
            <a:extLst>
              <a:ext uri="{FF2B5EF4-FFF2-40B4-BE49-F238E27FC236}">
                <a16:creationId xmlns:a16="http://schemas.microsoft.com/office/drawing/2014/main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3EB0D177-9AA4-42F4-9CD7-CD206217CA6D}"/>
              </a:ext>
            </a:extLst>
          </p:cNvPr>
          <p:cNvSpPr/>
          <p:nvPr userDrawn="1"/>
        </p:nvSpPr>
        <p:spPr>
          <a:xfrm>
            <a:off x="9780101" y="6371351"/>
            <a:ext cx="1979897" cy="431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C825DB53-D610-4A40-AFDC-EBC47DB613CE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31" name="手繪多邊形：圖案 30">
            <a:extLst>
              <a:ext uri="{FF2B5EF4-FFF2-40B4-BE49-F238E27FC236}">
                <a16:creationId xmlns:a16="http://schemas.microsoft.com/office/drawing/2014/main" id="{C2B9A6A4-83D0-40B1-8B15-964C84BF0705}"/>
              </a:ext>
            </a:extLst>
          </p:cNvPr>
          <p:cNvSpPr/>
          <p:nvPr userDrawn="1"/>
        </p:nvSpPr>
        <p:spPr>
          <a:xfrm>
            <a:off x="0" y="6371351"/>
            <a:ext cx="9780102" cy="432000"/>
          </a:xfrm>
          <a:custGeom>
            <a:avLst/>
            <a:gdLst>
              <a:gd name="connsiteX0" fmla="*/ 0 w 9780102"/>
              <a:gd name="connsiteY0" fmla="*/ 0 h 432000"/>
              <a:gd name="connsiteX1" fmla="*/ 9780102 w 9780102"/>
              <a:gd name="connsiteY1" fmla="*/ 0 h 432000"/>
              <a:gd name="connsiteX2" fmla="*/ 9780102 w 9780102"/>
              <a:gd name="connsiteY2" fmla="*/ 432000 h 432000"/>
              <a:gd name="connsiteX3" fmla="*/ 0 w 9780102"/>
              <a:gd name="connsiteY3" fmla="*/ 43200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80102" h="432000">
                <a:moveTo>
                  <a:pt x="0" y="0"/>
                </a:moveTo>
                <a:lnTo>
                  <a:pt x="9780102" y="0"/>
                </a:lnTo>
                <a:lnTo>
                  <a:pt x="9780102" y="432000"/>
                </a:lnTo>
                <a:lnTo>
                  <a:pt x="0" y="432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2" name="標題預留位置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zh-TW" altLang="en-US"/>
              <a:t>按一下以編輯頁面標題</a:t>
            </a:r>
            <a:endParaRPr lang="zh-TW" altLang="en-US" dirty="0"/>
          </a:p>
        </p:txBody>
      </p:sp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11328000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zh-TW" altLang="en-US"/>
              <a:t>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頁尾預留位置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439820"/>
            <a:ext cx="5664000" cy="295062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0000" y="6371351"/>
            <a:ext cx="432000" cy="432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defRPr>
            </a:lvl1pPr>
          </a:lstStyle>
          <a:p>
            <a:fld id="{19B51A1E-902D-48AF-9020-955120F399B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BC39664-EB8B-4A32-915A-D4308F79277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9B49670D-8F18-44A8-B217-67B412095C0D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cxnSp>
        <p:nvCxnSpPr>
          <p:cNvPr id="18" name="直線接點​​ 17">
            <a:extLst>
              <a:ext uri="{FF2B5EF4-FFF2-40B4-BE49-F238E27FC236}">
                <a16:creationId xmlns:a16="http://schemas.microsoft.com/office/drawing/2014/main" id="{030FA059-EC32-4FFF-9673-48849B2FA43A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371351"/>
            <a:ext cx="12191999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099" y="6370556"/>
            <a:ext cx="432003" cy="432789"/>
          </a:xfrm>
          <a:prstGeom prst="rect">
            <a:avLst/>
          </a:prstGeom>
        </p:spPr>
      </p:pic>
      <p:sp>
        <p:nvSpPr>
          <p:cNvPr id="10" name="文字方塊 9"/>
          <p:cNvSpPr txBox="1"/>
          <p:nvPr userDrawn="1"/>
        </p:nvSpPr>
        <p:spPr>
          <a:xfrm>
            <a:off x="10177160" y="6373858"/>
            <a:ext cx="1557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勞動部勞動力發展署</a:t>
            </a:r>
            <a:endParaRPr lang="en-US" altLang="zh-TW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dist"/>
            <a:r>
              <a:rPr lang="zh-TW" alt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高屏澎東分署</a:t>
            </a:r>
            <a:endParaRPr lang="zh-TW" alt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58" r:id="rId4"/>
    <p:sldLayoutId id="2147483666" r:id="rId5"/>
    <p:sldLayoutId id="2147483659" r:id="rId6"/>
    <p:sldLayoutId id="2147483660" r:id="rId7"/>
    <p:sldLayoutId id="2147483664" r:id="rId8"/>
    <p:sldLayoutId id="2147483650" r:id="rId9"/>
    <p:sldLayoutId id="2147483652" r:id="rId10"/>
    <p:sldLayoutId id="2147483656" r:id="rId11"/>
    <p:sldLayoutId id="2147483657" r:id="rId12"/>
    <p:sldLayoutId id="2147483654" r:id="rId13"/>
    <p:sldLayoutId id="2147483655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150">
          <a:solidFill>
            <a:schemeClr val="tx1">
              <a:lumMod val="75000"/>
              <a:lumOff val="25000"/>
            </a:schemeClr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j-cs"/>
          <a:sym typeface="Microsoft JhengHei UI" panose="020B0604030504040204" pitchFamily="34" charset="-120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  <a:sym typeface="Microsoft JhengHei UI" panose="020B0604030504040204" pitchFamily="34" charset="-120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  <a:sym typeface="Microsoft JhengHei UI" panose="020B0604030504040204" pitchFamily="34" charset="-120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  <a:sym typeface="Microsoft JhengHei UI" panose="020B0604030504040204" pitchFamily="34" charset="-120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  <a:sym typeface="Microsoft JhengHei UI" panose="020B0604030504040204" pitchFamily="34" charset="-120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  <a:sym typeface="Microsoft JhengHei UI" panose="020B0604030504040204" pitchFamily="34" charset="-12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6.jpeg"/><Relationship Id="rId4" Type="http://schemas.openxmlformats.org/officeDocument/2006/relationships/image" Target="../media/image3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7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9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0" Type="http://schemas.openxmlformats.org/officeDocument/2006/relationships/image" Target="../media/image41.png"/><Relationship Id="rId4" Type="http://schemas.openxmlformats.org/officeDocument/2006/relationships/image" Target="../media/image38.png"/><Relationship Id="rId9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youtube.com/watch?v=c0A3PPtyfaE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youtube.com/watch?v=-18W84_pBYk&amp;list=LLRLMm2Ix6exg9deEeosommw&amp;index=281&amp;t=0s" TargetMode="External"/><Relationship Id="rId4" Type="http://schemas.openxmlformats.org/officeDocument/2006/relationships/hyperlink" Target="https://www.youtube.com/watch?v=izZZe5F8X9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預留位置 11" descr="一起伸向圓圈內的手">
            <a:extLst>
              <a:ext uri="{FF2B5EF4-FFF2-40B4-BE49-F238E27FC236}">
                <a16:creationId xmlns:a16="http://schemas.microsoft.com/office/drawing/2014/main" id="{AA8A1CBA-9BB5-2246-9F4B-98EAD7C9015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0" y="2811053"/>
            <a:ext cx="8991600" cy="1261295"/>
          </a:xfrm>
        </p:spPr>
        <p:txBody>
          <a:bodyPr bIns="72000" rtlCol="0" anchor="ctr" anchorCtr="0"/>
          <a:lstStyle/>
          <a:p>
            <a:pPr rtl="0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t>翻滾吧！熱血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t>IT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t>人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4" name="副標題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0" y="4061039"/>
            <a:ext cx="6580188" cy="580921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t>勞動部勞動力發展署高屏澎東分署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66C1DE0A-7865-466B-B5D7-781C92357026}"/>
              </a:ext>
            </a:extLst>
          </p:cNvPr>
          <p:cNvSpPr txBox="1"/>
          <p:nvPr/>
        </p:nvSpPr>
        <p:spPr>
          <a:xfrm>
            <a:off x="10003632" y="4061039"/>
            <a:ext cx="1777756" cy="478387"/>
          </a:xfrm>
          <a:prstGeom prst="rect">
            <a:avLst/>
          </a:prstGeom>
          <a:noFill/>
        </p:spPr>
        <p:txBody>
          <a:bodyPr wrap="square" tIns="108000" bIns="0" rtlCol="0" anchor="ctr">
            <a:spAutoFit/>
          </a:bodyPr>
          <a:lstStyle/>
          <a:p>
            <a:pPr algn="ctr" rtl="0"/>
            <a:r>
              <a:rPr lang="zh-TW" altLang="en-US" sz="2400" b="1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t>廖仁宏</a:t>
            </a:r>
            <a:endParaRPr lang="zh-TW" altLang="en-US" sz="1200" b="0" i="0" spc="14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66C1DE0A-7865-466B-B5D7-781C92357026}"/>
              </a:ext>
            </a:extLst>
          </p:cNvPr>
          <p:cNvSpPr txBox="1"/>
          <p:nvPr/>
        </p:nvSpPr>
        <p:spPr>
          <a:xfrm>
            <a:off x="10156032" y="6303794"/>
            <a:ext cx="1777756" cy="386054"/>
          </a:xfrm>
          <a:prstGeom prst="rect">
            <a:avLst/>
          </a:prstGeom>
          <a:noFill/>
        </p:spPr>
        <p:txBody>
          <a:bodyPr wrap="square" tIns="108000" bIns="0" rtlCol="0" anchor="ctr">
            <a:spAutoFit/>
          </a:bodyPr>
          <a:lstStyle/>
          <a:p>
            <a:pPr algn="ctr" rtl="0"/>
            <a:r>
              <a:rPr lang="en-US" altLang="zh-TW" b="1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t>2019-4-22</a:t>
            </a:r>
            <a:endParaRPr lang="zh-TW" altLang="en-US" sz="1050" b="0" i="0" spc="14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8992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預留位置 13" descr="正在書寫便利貼的手">
            <a:extLst>
              <a:ext uri="{FF2B5EF4-FFF2-40B4-BE49-F238E27FC236}">
                <a16:creationId xmlns:a16="http://schemas.microsoft.com/office/drawing/2014/main" id="{7E468295-904F-0743-AD06-67DA21353B9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6096000" cy="6371351"/>
          </a:xfrm>
        </p:spPr>
      </p:pic>
      <p:sp>
        <p:nvSpPr>
          <p:cNvPr id="20" name="矩形 19" descr="輔色區塊">
            <a:extLst>
              <a:ext uri="{FF2B5EF4-FFF2-40B4-BE49-F238E27FC236}">
                <a16:creationId xmlns:a16="http://schemas.microsoft.com/office/drawing/2014/main" id="{EFA08948-2B6F-46B1-9D2D-8D7B2B3FBD5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9775824" y="1762069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8100" y="1869795"/>
            <a:ext cx="6641900" cy="1124345"/>
          </a:xfrm>
        </p:spPr>
        <p:txBody>
          <a:bodyPr lIns="180000" bIns="72000" rtlCol="0"/>
          <a:lstStyle/>
          <a:p>
            <a:r>
              <a:rPr lang="zh-TW" altLang="en-US" sz="6000" dirty="0"/>
              <a:t>讓證據</a:t>
            </a:r>
            <a:r>
              <a:rPr lang="zh-TW" altLang="en-US" sz="6000" dirty="0" smtClean="0"/>
              <a:t>說話</a:t>
            </a:r>
            <a:endParaRPr lang="zh-TW" altLang="en-US" sz="6000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611DC577-0A95-47D0-95D9-5F8DA763D46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 rtlCol="0"/>
          <a:lstStyle/>
          <a:p>
            <a:r>
              <a:rPr lang="zh-TW" altLang="en-US" dirty="0" smtClean="0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rPr>
              <a:t>讓我們來</a:t>
            </a:r>
            <a:r>
              <a:rPr lang="zh-TW" altLang="en-US" dirty="0"/>
              <a:t>看一些統計</a:t>
            </a:r>
            <a:r>
              <a:rPr lang="zh-TW" altLang="en-US" dirty="0" smtClean="0"/>
              <a:t>資料，讓證據說話</a:t>
            </a:r>
            <a:endParaRPr lang="en-US" altLang="zh-TW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4" name="內容預留位置 3">
            <a:extLst>
              <a:ext uri="{FF2B5EF4-FFF2-40B4-BE49-F238E27FC236}">
                <a16:creationId xmlns:a16="http://schemas.microsoft.com/office/drawing/2014/main" id="{D355C61F-C8F1-4977-8E1F-F16C0D9EA88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rtlCol="0"/>
          <a:lstStyle/>
          <a:p>
            <a:pPr marL="0" indent="0" rtl="0">
              <a:lnSpc>
                <a:spcPct val="100000"/>
              </a:lnSpc>
              <a:buNone/>
            </a:pPr>
            <a:endParaRPr lang="zh-TW" altLang="en-US" sz="1600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rPr>
              <a:pPr rtl="0"/>
              <a:t>10</a:t>
            </a:fld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4228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F204AFD2-303D-4B48-AA3E-C96B74D8127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36488" y="419973"/>
            <a:ext cx="11260238" cy="571500"/>
          </a:xfrm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spc="-15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電</a:t>
            </a:r>
            <a:r>
              <a:rPr lang="zh-TW" altLang="en-US" sz="3200" b="1" spc="-150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算機學門畢業生人數</a:t>
            </a:r>
            <a:r>
              <a:rPr lang="zh-TW" altLang="en-US" sz="3200" b="1" spc="-15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資料</a:t>
            </a:r>
            <a:endParaRPr lang="zh-TW" altLang="en-US" sz="3200" b="1" spc="-150" dirty="0"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11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/>
          <a:srcRect t="12583"/>
          <a:stretch/>
        </p:blipFill>
        <p:spPr>
          <a:xfrm>
            <a:off x="459872" y="2957967"/>
            <a:ext cx="6195114" cy="3435569"/>
          </a:xfrm>
          <a:prstGeom prst="rect">
            <a:avLst/>
          </a:prstGeom>
        </p:spPr>
      </p:pic>
      <p:pic>
        <p:nvPicPr>
          <p:cNvPr id="8" name="內容版面配置區 5"/>
          <p:cNvPicPr>
            <a:picLocks noChangeAspect="1"/>
          </p:cNvPicPr>
          <p:nvPr/>
        </p:nvPicPr>
        <p:blipFill rotWithShape="1">
          <a:blip r:embed="rId4"/>
          <a:srcRect t="56210"/>
          <a:stretch/>
        </p:blipFill>
        <p:spPr>
          <a:xfrm>
            <a:off x="6903545" y="3847116"/>
            <a:ext cx="5129588" cy="2224500"/>
          </a:xfrm>
          <a:prstGeom prst="rect">
            <a:avLst/>
          </a:prstGeom>
        </p:spPr>
      </p:pic>
      <p:pic>
        <p:nvPicPr>
          <p:cNvPr id="9" name="內容版面配置區 5"/>
          <p:cNvPicPr>
            <a:picLocks noChangeAspect="1"/>
          </p:cNvPicPr>
          <p:nvPr/>
        </p:nvPicPr>
        <p:blipFill rotWithShape="1">
          <a:blip r:embed="rId4"/>
          <a:srcRect l="6365" r="4524" b="48026"/>
          <a:stretch/>
        </p:blipFill>
        <p:spPr>
          <a:xfrm>
            <a:off x="6903545" y="1171590"/>
            <a:ext cx="5166535" cy="2675526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0" y="6417072"/>
            <a:ext cx="2444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：教育部統計資料</a:t>
            </a:r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2" name="直線單箭頭接點 11"/>
          <p:cNvCxnSpPr/>
          <p:nvPr/>
        </p:nvCxnSpPr>
        <p:spPr>
          <a:xfrm>
            <a:off x="7552944" y="1700784"/>
            <a:ext cx="3596983" cy="552806"/>
          </a:xfrm>
          <a:prstGeom prst="straightConnector1">
            <a:avLst/>
          </a:prstGeom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8" name="爆炸 2 17"/>
          <p:cNvSpPr/>
          <p:nvPr/>
        </p:nvSpPr>
        <p:spPr>
          <a:xfrm rot="741838">
            <a:off x="1948171" y="1714155"/>
            <a:ext cx="5872995" cy="2106644"/>
          </a:xfrm>
          <a:prstGeom prst="irregularSeal2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為什麼培育人數下降？難道市場沒有需求</a:t>
            </a:r>
            <a:r>
              <a:rPr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了？</a:t>
            </a:r>
            <a:endParaRPr lang="en-US" altLang="zh-TW" sz="2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02973" y="989567"/>
            <a:ext cx="61089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每年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資訊領域的畢業生總人數達一萬五千人左右。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以畢業生學歷結構來看，研究所以上畢業人數歷年持平，但大學及專科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畢業生人數有逐年下降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之趨勢，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產業人力需求卻持續成長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1463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F204AFD2-303D-4B48-AA3E-C96B74D8127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99762" y="438063"/>
            <a:ext cx="5480414" cy="571500"/>
          </a:xfrm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spc="-150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所</a:t>
            </a:r>
            <a:r>
              <a:rPr lang="zh-TW" altLang="en-US" sz="3200" b="1" spc="-15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需專業人才職務與能力需求</a:t>
            </a:r>
            <a:endParaRPr lang="zh-TW" altLang="en-US" sz="3200" b="1" spc="-150" dirty="0"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12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9680" y="1076067"/>
            <a:ext cx="7790399" cy="5097509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-61041" y="6430117"/>
            <a:ext cx="6327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（資料</a:t>
            </a:r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來源：經濟部</a:t>
            </a:r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2018-2020</a:t>
            </a:r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重點產業人才需求推估調查）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833680" y="2414015"/>
            <a:ext cx="1535550" cy="229539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8833680" y="2995808"/>
            <a:ext cx="1535550" cy="469767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8833680" y="3837292"/>
            <a:ext cx="1535550" cy="629013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8829405" y="4568113"/>
            <a:ext cx="1535550" cy="501218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8849038" y="5373620"/>
            <a:ext cx="1535550" cy="423592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10972800" y="2172283"/>
            <a:ext cx="438912" cy="3844469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432816" y="1450771"/>
            <a:ext cx="384686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各項職務仍以「程式設計撰寫」、「資料庫設計管理」為主要能力需求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而且廠商認為招募人才相當困難！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爆炸 2 12"/>
          <p:cNvSpPr/>
          <p:nvPr/>
        </p:nvSpPr>
        <p:spPr>
          <a:xfrm rot="21373521">
            <a:off x="82486" y="3131884"/>
            <a:ext cx="4741065" cy="2662122"/>
          </a:xfrm>
          <a:prstGeom prst="irregularSeal2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既然如此，為何很多資訊學門畢業生找不到事？</a:t>
            </a:r>
            <a:endParaRPr lang="en-US" altLang="zh-TW" sz="2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7072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F204AFD2-303D-4B48-AA3E-C96B74D8127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36488" y="419973"/>
            <a:ext cx="11260238" cy="571500"/>
          </a:xfrm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spc="-15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人才供給狀況</a:t>
            </a:r>
            <a:endParaRPr lang="zh-TW" altLang="en-US" sz="3200" b="1" spc="-150" dirty="0"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13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4999" y="1119089"/>
            <a:ext cx="5061727" cy="497716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70607" y="1311112"/>
            <a:ext cx="652766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2%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廠商表示人才容易尋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得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r>
              <a:rPr lang="en-US" altLang="zh-TW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33%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廠商表示人才不易尋得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，有「人才不足」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情形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r>
              <a:rPr lang="en-US" altLang="zh-TW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63%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廠商表示人才供給有限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書卷 (水平) 8"/>
          <p:cNvSpPr/>
          <p:nvPr/>
        </p:nvSpPr>
        <p:spPr>
          <a:xfrm>
            <a:off x="636488" y="3434770"/>
            <a:ext cx="5855833" cy="2578207"/>
          </a:xfrm>
          <a:prstGeom prst="horizontalScroll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雖然資訊學門的畢業生人數多，但</a:t>
            </a:r>
            <a:r>
              <a:rPr lang="zh-TW" altLang="en-US" sz="32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人才招募對廠商來說仍然不容易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，共佔了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96</a:t>
            </a: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%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0" y="6439966"/>
            <a:ext cx="8224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（資料</a:t>
            </a:r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來源：經濟部</a:t>
            </a:r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2018-2020</a:t>
            </a:r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重點產業人才需求推估調查）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4440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F204AFD2-303D-4B48-AA3E-C96B74D8127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36488" y="419973"/>
            <a:ext cx="6294664" cy="571500"/>
          </a:xfrm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spc="-15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資訊科技</a:t>
            </a:r>
            <a:r>
              <a:rPr lang="zh-TW" altLang="en-US" sz="3200" b="1" spc="-150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類</a:t>
            </a:r>
            <a:r>
              <a:rPr lang="zh-TW" altLang="en-US" sz="3200" b="1" spc="-15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人才運用困難主因</a:t>
            </a:r>
            <a:endParaRPr lang="zh-TW" altLang="en-US" sz="3200" b="1" spc="-150" dirty="0"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14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807" y="2342334"/>
            <a:ext cx="7172553" cy="3485949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636488" y="993915"/>
            <a:ext cx="1100589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受到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其他產業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國家挖角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(63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%)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專業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人才數量不足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(57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%)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不易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辨識募對象的能力水準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(50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%)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348170" y="5746504"/>
            <a:ext cx="28712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資訊科技類人才分析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複選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/>
          </a:p>
        </p:txBody>
      </p:sp>
      <p:sp>
        <p:nvSpPr>
          <p:cNvPr id="9" name="文字方塊 8"/>
          <p:cNvSpPr txBox="1"/>
          <p:nvPr/>
        </p:nvSpPr>
        <p:spPr>
          <a:xfrm>
            <a:off x="0" y="6439966"/>
            <a:ext cx="8224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（資料</a:t>
            </a:r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來源：經濟部</a:t>
            </a:r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2018-2020</a:t>
            </a:r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重點產業人才需求推估調查）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雲朵形圖說文字 9"/>
          <p:cNvSpPr/>
          <p:nvPr/>
        </p:nvSpPr>
        <p:spPr>
          <a:xfrm>
            <a:off x="7083960" y="1102357"/>
            <a:ext cx="4892040" cy="3703320"/>
          </a:xfrm>
          <a:prstGeom prst="cloudCallout">
            <a:avLst>
              <a:gd name="adj1" fmla="val -72263"/>
              <a:gd name="adj2" fmla="val -3832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/>
            </a:pPr>
            <a:r>
              <a:rPr lang="zh-TW" alt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不尊重專業議題</a:t>
            </a:r>
            <a:endParaRPr lang="en-US" altLang="zh-TW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人才培育的問題</a:t>
            </a:r>
            <a:endParaRPr lang="en-US" altLang="zh-TW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教育制度的探討</a:t>
            </a:r>
            <a:endParaRPr lang="en-US" altLang="zh-TW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證照的迷思</a:t>
            </a:r>
            <a:endParaRPr lang="zh-TW" alt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144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F204AFD2-303D-4B48-AA3E-C96B74D8127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36488" y="419973"/>
            <a:ext cx="6212368" cy="571500"/>
          </a:xfrm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spc="-15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業者建議政府推動人才發展方式</a:t>
            </a:r>
            <a:endParaRPr lang="zh-TW" altLang="en-US" sz="3200" b="1" spc="-150" dirty="0"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15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/>
          <a:srcRect t="656" r="2038"/>
          <a:stretch/>
        </p:blipFill>
        <p:spPr>
          <a:xfrm>
            <a:off x="6803463" y="1074927"/>
            <a:ext cx="5172537" cy="5296269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636488" y="1231327"/>
            <a:ext cx="6212368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業者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建議政府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在協助推動人才發展上，企業最主要的需求為</a:t>
            </a:r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開辦在職培訓課程</a:t>
            </a:r>
            <a:r>
              <a:rPr lang="en-US" altLang="zh-TW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(78%)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、其次為</a:t>
            </a:r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開辦就業養成訓練 </a:t>
            </a:r>
            <a:r>
              <a:rPr lang="en-US" altLang="zh-TW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(56%)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、第三為推動產學合作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(49%)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因此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企業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並不認為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以學校本科系學生選才或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在大專開設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課程等就可以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解決人力不足，或難以尋覓適當人才的問題，而是</a:t>
            </a:r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應由</a:t>
            </a:r>
            <a:r>
              <a:rPr lang="zh-TW" altLang="en-US" sz="28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政府直接辦</a:t>
            </a:r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理</a:t>
            </a:r>
            <a:r>
              <a:rPr lang="zh-TW" altLang="en-US" sz="28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培訓</a:t>
            </a:r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</a:t>
            </a:r>
            <a:r>
              <a:rPr lang="zh-TW" altLang="en-US" sz="2800" dirty="0" smtClean="0">
                <a:solidFill>
                  <a:srgbClr val="646B8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 smtClean="0">
              <a:solidFill>
                <a:srgbClr val="646B8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這是一個有趣又令人感慨的結果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0" y="6454650"/>
            <a:ext cx="8224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（資料</a:t>
            </a:r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來源：經濟部</a:t>
            </a:r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2018-2020</a:t>
            </a:r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重點產業人才需求推估調查）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2384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F204AFD2-303D-4B48-AA3E-C96B74D8127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36488" y="419973"/>
            <a:ext cx="11260238" cy="571500"/>
          </a:xfrm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en-US" altLang="zh-TW" sz="3200" b="1" spc="-1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106-108</a:t>
            </a:r>
            <a:r>
              <a:rPr lang="zh-TW" altLang="en-US" sz="3200" b="1" spc="-1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zh-TW" altLang="en-US" sz="3200" b="1" spc="-15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每年</a:t>
            </a:r>
            <a:r>
              <a:rPr lang="zh-TW" altLang="en-US" sz="3200" b="1" spc="-150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新增</a:t>
            </a:r>
            <a:r>
              <a:rPr lang="zh-TW" altLang="en-US" sz="3200" b="1" spc="-15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需求推</a:t>
            </a:r>
            <a:r>
              <a:rPr lang="zh-TW" altLang="en-US" sz="3200" b="1" spc="-150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估彙總表</a:t>
            </a: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16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14817" y="6433462"/>
            <a:ext cx="3616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資料來源：國發會推估資料</a:t>
            </a:r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36488" y="1123801"/>
            <a:ext cx="113878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受到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5G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通訊及物聯網策略佈局加速影響，資通訊及知識服務人才需求穩定攀升，帶動數位經濟的快速發展，預估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106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至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108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設計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服務、 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IC 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設計、通訊設備及雲端巨量等資通訊及知識服務相關產業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，每年</a:t>
            </a:r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新增需求均大於 </a:t>
            </a:r>
            <a:r>
              <a:rPr lang="en-US" altLang="zh-TW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1,000 </a:t>
            </a:r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內容版面配置區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2857" y="2872627"/>
            <a:ext cx="8504238" cy="3285573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022857" y="4471417"/>
            <a:ext cx="8374704" cy="1207008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5410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F204AFD2-303D-4B48-AA3E-C96B74D8127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80090" y="282550"/>
            <a:ext cx="11260238" cy="927465"/>
          </a:xfrm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en-US" altLang="zh-TW" sz="3200" b="1" spc="-150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106-108</a:t>
            </a:r>
            <a:r>
              <a:rPr lang="zh-TW" altLang="en-US" sz="3200" b="1" spc="-150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年政府列為重點產業</a:t>
            </a:r>
            <a:r>
              <a:rPr lang="zh-TW" altLang="en-US" sz="3200" b="1" spc="-15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之</a:t>
            </a:r>
            <a:endParaRPr lang="en-US" altLang="zh-TW" sz="3200" b="1" spc="-15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  <a:p>
            <a:pPr>
              <a:spcBef>
                <a:spcPct val="0"/>
              </a:spcBef>
            </a:pPr>
            <a:r>
              <a:rPr lang="zh-TW" altLang="en-US" sz="3200" b="1" spc="-15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「</a:t>
            </a:r>
            <a:r>
              <a:rPr lang="zh-TW" altLang="en-US" sz="3200" b="1" spc="-150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欠缺人才職類」</a:t>
            </a:r>
          </a:p>
        </p:txBody>
      </p:sp>
      <p:pic>
        <p:nvPicPr>
          <p:cNvPr id="9" name="內容版面配置區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5725" y="1210015"/>
            <a:ext cx="8128968" cy="5039313"/>
          </a:xfrm>
          <a:prstGeom prst="rect">
            <a:avLst/>
          </a:prstGeom>
        </p:spPr>
      </p:pic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17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14817" y="6433462"/>
            <a:ext cx="3616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資料來源：國發會推估資料</a:t>
            </a:r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931921" y="2137480"/>
            <a:ext cx="6153912" cy="3540943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050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F204AFD2-303D-4B48-AA3E-C96B74D8127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80090" y="282550"/>
            <a:ext cx="11260238" cy="927465"/>
          </a:xfrm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en-US" altLang="zh-TW" sz="3200" b="1" spc="-150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106-108</a:t>
            </a:r>
            <a:r>
              <a:rPr lang="zh-TW" altLang="en-US" sz="3200" b="1" spc="-150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年政府列為重點產業</a:t>
            </a:r>
            <a:r>
              <a:rPr lang="zh-TW" altLang="en-US" sz="3200" b="1" spc="-15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之</a:t>
            </a:r>
            <a:endParaRPr lang="en-US" altLang="zh-TW" sz="3200" b="1" spc="-15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  <a:p>
            <a:pPr>
              <a:spcBef>
                <a:spcPct val="0"/>
              </a:spcBef>
            </a:pPr>
            <a:r>
              <a:rPr lang="zh-TW" altLang="en-US" sz="3200" b="1" spc="-15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「</a:t>
            </a:r>
            <a:r>
              <a:rPr lang="zh-TW" altLang="en-US" sz="3200" b="1" spc="-150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具招募困難之職類」</a:t>
            </a: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18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9002" y="1210015"/>
            <a:ext cx="10410998" cy="4651499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214817" y="6433462"/>
            <a:ext cx="3616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資料來源：國發會推估資料</a:t>
            </a:r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602736" y="2327499"/>
            <a:ext cx="7946135" cy="2930301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395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F204AFD2-303D-4B48-AA3E-C96B74D8127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80090" y="282550"/>
            <a:ext cx="11260238" cy="927465"/>
          </a:xfrm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en-US" altLang="zh-TW" sz="3200" b="1" spc="-150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106-108</a:t>
            </a:r>
            <a:r>
              <a:rPr lang="zh-TW" altLang="en-US" sz="3200" b="1" spc="-150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年政府列為重點</a:t>
            </a:r>
            <a:r>
              <a:rPr lang="zh-TW" altLang="en-US" sz="3200" b="1" spc="-15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產業</a:t>
            </a:r>
            <a:endParaRPr lang="en-US" altLang="zh-TW" sz="3200" b="1" spc="-15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  <a:p>
            <a:pPr>
              <a:spcBef>
                <a:spcPct val="0"/>
              </a:spcBef>
            </a:pPr>
            <a:r>
              <a:rPr lang="zh-TW" altLang="en-US" sz="3200" b="1" spc="-15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「</a:t>
            </a:r>
            <a:r>
              <a:rPr lang="zh-TW" altLang="en-US" sz="3200" b="1" spc="-150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所缺職類人才招募情形」</a:t>
            </a: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19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212" y="1210015"/>
            <a:ext cx="11093788" cy="4219944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214817" y="6433462"/>
            <a:ext cx="3616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資料來源：國發會推估資料</a:t>
            </a:r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553712" y="3319272"/>
            <a:ext cx="7040881" cy="151790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255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804" y="198643"/>
            <a:ext cx="4648200" cy="985000"/>
          </a:xfrm>
        </p:spPr>
        <p:txBody>
          <a:bodyPr bIns="72000" rtlCol="0" anchor="ctr" anchorCtr="0"/>
          <a:lstStyle/>
          <a:p>
            <a:pPr algn="l" rtl="0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今日主題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2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10" name="文字預留位置 3">
            <a:extLst>
              <a:ext uri="{FF2B5EF4-FFF2-40B4-BE49-F238E27FC236}">
                <a16:creationId xmlns:a16="http://schemas.microsoft.com/office/drawing/2014/main" id="{6AB259A0-0017-492F-A0DC-4B70C7052AE0}"/>
              </a:ext>
            </a:extLst>
          </p:cNvPr>
          <p:cNvSpPr txBox="1">
            <a:spLocks/>
          </p:cNvSpPr>
          <p:nvPr/>
        </p:nvSpPr>
        <p:spPr>
          <a:xfrm>
            <a:off x="241804" y="1492438"/>
            <a:ext cx="5610356" cy="450609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講者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簡介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心路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歷程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產業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環境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資訊人的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重要性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3200" dirty="0"/>
              <a:t>讓證據</a:t>
            </a:r>
            <a:r>
              <a:rPr lang="zh-TW" altLang="en-US" sz="3200" dirty="0" smtClean="0"/>
              <a:t>說話</a:t>
            </a:r>
            <a:endParaRPr lang="en-US" altLang="zh-TW" sz="3200" dirty="0" smtClean="0"/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軟體產業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與軟體人才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關於我們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 descr="輔色區塊左方">
            <a:extLst>
              <a:ext uri="{FF2B5EF4-FFF2-40B4-BE49-F238E27FC236}">
                <a16:creationId xmlns:a16="http://schemas.microsoft.com/office/drawing/2014/main" id="{7F65E93D-09FF-42EE-B9DD-75063896668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241804" y="1275503"/>
            <a:ext cx="5610356" cy="125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pic>
        <p:nvPicPr>
          <p:cNvPr id="3" name="圖片版面配置區 2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3" r="14133"/>
          <a:stretch>
            <a:fillRect/>
          </a:stretch>
        </p:blipFill>
        <p:spPr>
          <a:xfrm>
            <a:off x="5852160" y="0"/>
            <a:ext cx="6339840" cy="6371351"/>
          </a:xfrm>
        </p:spPr>
      </p:pic>
    </p:spTree>
    <p:extLst>
      <p:ext uri="{BB962C8B-B14F-4D97-AF65-F5344CB8AC3E}">
        <p14:creationId xmlns:p14="http://schemas.microsoft.com/office/powerpoint/2010/main" val="405584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F204AFD2-303D-4B48-AA3E-C96B74D8127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71312" y="446202"/>
            <a:ext cx="11260238" cy="851043"/>
          </a:xfrm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spc="-15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未來十年就業</a:t>
            </a:r>
            <a:r>
              <a:rPr lang="zh-TW" altLang="en-US" sz="3200" b="1" spc="-150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人數推</a:t>
            </a:r>
            <a:r>
              <a:rPr lang="zh-TW" altLang="en-US" sz="3200" b="1" spc="-15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估－呈現</a:t>
            </a:r>
            <a:r>
              <a:rPr lang="zh-TW" altLang="en-US" sz="3200" b="1" spc="-150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持續</a:t>
            </a:r>
            <a:r>
              <a:rPr lang="zh-TW" altLang="en-US" sz="3200" b="1" spc="-15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成長</a:t>
            </a:r>
            <a:endParaRPr lang="zh-TW" altLang="en-US" sz="3200" b="1" spc="-150" dirty="0"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20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8360" y="1370199"/>
            <a:ext cx="8580664" cy="4901968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100734" y="5148072"/>
            <a:ext cx="8175916" cy="79552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264508" y="6418074"/>
            <a:ext cx="4078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（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國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發會</a:t>
            </a:r>
            <a:r>
              <a:rPr lang="en-US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104-114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年就業人數推估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資料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）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32283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預留位置 3">
            <a:extLst>
              <a:ext uri="{FF2B5EF4-FFF2-40B4-BE49-F238E27FC236}">
                <a16:creationId xmlns:a16="http://schemas.microsoft.com/office/drawing/2014/main" id="{D355C61F-C8F1-4977-8E1F-F16C0D9EA8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1312" y="987553"/>
            <a:ext cx="5558086" cy="4855464"/>
          </a:xfrm>
        </p:spPr>
        <p:txBody>
          <a:bodyPr rtlCol="0" anchor="t"/>
          <a:lstStyle/>
          <a:p>
            <a:pPr>
              <a:lnSpc>
                <a:spcPct val="100000"/>
              </a:lnSpc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依據前開各項統計資料顯示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，在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人力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需求上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呈現人才供不應求，且產生招募困難的情況。</a:t>
            </a:r>
          </a:p>
          <a:p>
            <a:pPr>
              <a:lnSpc>
                <a:spcPct val="100000"/>
              </a:lnSpc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各大專院校每年的電算機學門畢業生人數約為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15,000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人左右，而每年新增的職缺數為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1,000~1,200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個左右，企業卻仍存在「人才招募困難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」問題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，代表廠商找不到適用人才，畢業生無法順利投入資訊產業，學用可能已出現相當落差。</a:t>
            </a:r>
          </a:p>
          <a:p>
            <a:pPr>
              <a:lnSpc>
                <a:spcPct val="100000"/>
              </a:lnSpc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在人力需求逐年成長下，未來的人力缺口恐怕只會愈來愈大，企業找不到人才的情況將會更加嚴峻。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pic>
        <p:nvPicPr>
          <p:cNvPr id="9" name="圖片預留位置 8" descr="拿著並觸碰行動電話">
            <a:extLst>
              <a:ext uri="{FF2B5EF4-FFF2-40B4-BE49-F238E27FC236}">
                <a16:creationId xmlns:a16="http://schemas.microsoft.com/office/drawing/2014/main" id="{A9A75888-22E3-1D43-9112-DA02186070B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0" name="矩形 19" descr="輔色區塊">
            <a:extLst>
              <a:ext uri="{FF2B5EF4-FFF2-40B4-BE49-F238E27FC236}">
                <a16:creationId xmlns:a16="http://schemas.microsoft.com/office/drawing/2014/main" id="{EFA08948-2B6F-46B1-9D2D-8D7B2B3FBD5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9348588" y="3688075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1800" y="3802900"/>
            <a:ext cx="4648200" cy="985000"/>
          </a:xfrm>
        </p:spPr>
        <p:txBody>
          <a:bodyPr bIns="72000" rtlCol="0" anchor="ctr" anchorCtr="0"/>
          <a:lstStyle/>
          <a:p>
            <a:pPr rtl="0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t>人力需求明確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611DC577-0A95-47D0-95D9-5F8DA763D46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 rtlCol="0"/>
          <a:lstStyle/>
          <a:p>
            <a:pPr rtl="0">
              <a:lnSpc>
                <a:spcPct val="100000"/>
              </a:lnSpc>
            </a:pPr>
            <a:r>
              <a:rPr lang="zh-TW" altLang="en-US" sz="175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產業的快速變遷就像是一把射出箭</a:t>
            </a:r>
            <a:r>
              <a:rPr lang="zh-TW" altLang="en-US" sz="17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75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t>我們身為站在箭尖上的人，應該感到無比幸運</a:t>
            </a:r>
            <a:endParaRPr lang="en-US" altLang="zh-TW" sz="1750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21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10" name="文字預留位置 2">
            <a:extLst>
              <a:ext uri="{FF2B5EF4-FFF2-40B4-BE49-F238E27FC236}">
                <a16:creationId xmlns:a16="http://schemas.microsoft.com/office/drawing/2014/main" id="{F204AFD2-303D-4B48-AA3E-C96B74D8127A}"/>
              </a:ext>
            </a:extLst>
          </p:cNvPr>
          <p:cNvSpPr txBox="1">
            <a:spLocks/>
          </p:cNvSpPr>
          <p:nvPr/>
        </p:nvSpPr>
        <p:spPr>
          <a:xfrm>
            <a:off x="371312" y="318187"/>
            <a:ext cx="5558086" cy="669366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ctr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1pPr>
            <a:lvl2pPr marL="2667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2pPr>
            <a:lvl3pPr marL="5429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3pPr>
            <a:lvl4pPr marL="8096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4pPr>
            <a:lvl5pPr marL="10763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zh-TW" altLang="en-US" sz="3200" b="1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小結</a:t>
            </a:r>
            <a:endParaRPr lang="zh-TW" altLang="en-US" sz="3200" b="1" spc="-15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0338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預留位置 22" descr="膝上型電腦上微笑的女人">
            <a:extLst>
              <a:ext uri="{FF2B5EF4-FFF2-40B4-BE49-F238E27FC236}">
                <a16:creationId xmlns:a16="http://schemas.microsoft.com/office/drawing/2014/main" id="{35E3CE9E-B03C-CB4B-A83A-D3265C7A054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00" y="2156226"/>
            <a:ext cx="4903599" cy="1958400"/>
          </a:xfrm>
        </p:spPr>
        <p:txBody>
          <a:bodyPr tIns="288000" rtlCol="0"/>
          <a:lstStyle/>
          <a:p>
            <a:pPr rtl="0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t>軟體產業與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t/>
            </a:r>
            <a:b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</a:b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t>軟體人才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10" name="文字預留位置 9">
            <a:extLst>
              <a:ext uri="{FF2B5EF4-FFF2-40B4-BE49-F238E27FC236}">
                <a16:creationId xmlns:a16="http://schemas.microsoft.com/office/drawing/2014/main" id="{2972F17A-D965-40B9-8ABB-C634072DBC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4110760"/>
            <a:ext cx="4902200" cy="1100565"/>
          </a:xfrm>
        </p:spPr>
        <p:txBody>
          <a:bodyPr rtlCol="0"/>
          <a:lstStyle/>
          <a:p>
            <a:pPr rtl="0">
              <a:lnSpc>
                <a:spcPct val="110000"/>
              </a:lnSpc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t>軟體才是一切的靈魂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  <a:p>
            <a:pPr rtl="0">
              <a:lnSpc>
                <a:spcPct val="110000"/>
              </a:lnSpc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否則就只像個無魂附體的稻草人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5" name="投影片編號預留位置 4">
            <a:extLst>
              <a:ext uri="{FF2B5EF4-FFF2-40B4-BE49-F238E27FC236}">
                <a16:creationId xmlns:a16="http://schemas.microsoft.com/office/drawing/2014/main" id="{F6964141-6F81-4947-A236-746D94ED3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rPr>
              <a:pPr rtl="0"/>
              <a:t>22</a:t>
            </a:fld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17695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F204AFD2-303D-4B48-AA3E-C96B74D8127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36488" y="419973"/>
            <a:ext cx="11260238" cy="571500"/>
          </a:xfrm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spc="-15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軟體相關</a:t>
            </a:r>
            <a:r>
              <a:rPr lang="zh-TW" altLang="en-US" sz="3200" b="1" spc="-150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產業產值</a:t>
            </a: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23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36489" y="1266551"/>
            <a:ext cx="1112351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高雄軟體園區連結臺中軟體園區及南港園區，形塑一條串聯西部產業的「創新走廊」，激發高雄地區資訊及新興產業發展，平衡南、中、北部之經濟發展。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整體招商成效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進駐家數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290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家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區內事業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243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家、營業聯絡處所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47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家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投資金額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新台幣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243.68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億元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其中重點產業占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83.31%)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年營業額：至少新台幣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142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億元以上。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就業人數：預估未來可創造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8,444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就業機會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目前約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4,500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7145967"/>
              </p:ext>
            </p:extLst>
          </p:nvPr>
        </p:nvGraphicFramePr>
        <p:xfrm>
          <a:off x="1551096" y="3826249"/>
          <a:ext cx="9979488" cy="2217420"/>
        </p:xfrm>
        <a:graphic>
          <a:graphicData uri="http://schemas.openxmlformats.org/drawingml/2006/table">
            <a:tbl>
              <a:tblPr/>
              <a:tblGrid>
                <a:gridCol w="3287361">
                  <a:extLst>
                    <a:ext uri="{9D8B030D-6E8A-4147-A177-3AD203B41FA5}">
                      <a16:colId xmlns:a16="http://schemas.microsoft.com/office/drawing/2014/main" val="3453868733"/>
                    </a:ext>
                  </a:extLst>
                </a:gridCol>
                <a:gridCol w="2113304">
                  <a:extLst>
                    <a:ext uri="{9D8B030D-6E8A-4147-A177-3AD203B41FA5}">
                      <a16:colId xmlns:a16="http://schemas.microsoft.com/office/drawing/2014/main" val="1172299647"/>
                    </a:ext>
                  </a:extLst>
                </a:gridCol>
                <a:gridCol w="1878492">
                  <a:extLst>
                    <a:ext uri="{9D8B030D-6E8A-4147-A177-3AD203B41FA5}">
                      <a16:colId xmlns:a16="http://schemas.microsoft.com/office/drawing/2014/main" val="3252686456"/>
                    </a:ext>
                  </a:extLst>
                </a:gridCol>
                <a:gridCol w="2700331">
                  <a:extLst>
                    <a:ext uri="{9D8B030D-6E8A-4147-A177-3AD203B41FA5}">
                      <a16:colId xmlns:a16="http://schemas.microsoft.com/office/drawing/2014/main" val="3201603796"/>
                    </a:ext>
                  </a:extLst>
                </a:gridCol>
              </a:tblGrid>
              <a:tr h="35179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aseline="0" dirty="0">
                          <a:solidFill>
                            <a:srgbClr val="3A7594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重點產業分類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3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aseline="0" dirty="0">
                          <a:solidFill>
                            <a:srgbClr val="3A7594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廠家數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3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aseline="0" dirty="0">
                          <a:solidFill>
                            <a:srgbClr val="3A7594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投資額</a:t>
                      </a:r>
                      <a:r>
                        <a:rPr lang="en-US" altLang="zh-TW" sz="1800" baseline="0" dirty="0">
                          <a:solidFill>
                            <a:srgbClr val="3A7594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baseline="0" dirty="0">
                          <a:solidFill>
                            <a:srgbClr val="3A7594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億</a:t>
                      </a:r>
                      <a:r>
                        <a:rPr lang="en-US" altLang="zh-TW" sz="1800" baseline="0" dirty="0">
                          <a:solidFill>
                            <a:srgbClr val="3A7594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3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aseline="0" dirty="0">
                          <a:solidFill>
                            <a:srgbClr val="3A7594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提供就業人數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3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9177044"/>
                  </a:ext>
                </a:extLst>
              </a:tr>
              <a:tr h="35179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aseline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資訊軟體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aseline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aseline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74.92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5,001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2022377"/>
                  </a:ext>
                </a:extLst>
              </a:tr>
              <a:tr h="35179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數位內容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aseline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53.83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1,134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0721788"/>
                  </a:ext>
                </a:extLst>
              </a:tr>
              <a:tr h="35179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研發設計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46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74.26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887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592710"/>
                  </a:ext>
                </a:extLst>
              </a:tr>
              <a:tr h="35179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aseline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aseline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40.67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1,422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586934"/>
                  </a:ext>
                </a:extLst>
              </a:tr>
              <a:tr h="35179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290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243.68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aseline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8,444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2355108"/>
                  </a:ext>
                </a:extLst>
              </a:tr>
            </a:tbl>
          </a:graphicData>
        </a:graphic>
      </p:graphicFrame>
      <p:sp>
        <p:nvSpPr>
          <p:cNvPr id="11" name="文字方塊 10"/>
          <p:cNvSpPr txBox="1"/>
          <p:nvPr/>
        </p:nvSpPr>
        <p:spPr>
          <a:xfrm>
            <a:off x="0" y="6496903"/>
            <a:ext cx="68979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（資料來源：經濟部加工出口區管理處高雄軟體園區資訊服務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網）</a:t>
            </a: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3636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F204AFD2-303D-4B48-AA3E-C96B74D8127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36488" y="419973"/>
            <a:ext cx="11260238" cy="571500"/>
          </a:xfrm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spc="-15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應用軟體開發職務角色與核心職能</a:t>
            </a:r>
            <a:endParaRPr lang="en-US" altLang="zh-TW" sz="3200" b="1" spc="-150" dirty="0"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24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184661"/>
              </p:ext>
            </p:extLst>
          </p:nvPr>
        </p:nvGraphicFramePr>
        <p:xfrm>
          <a:off x="634801" y="1209674"/>
          <a:ext cx="11261924" cy="4943475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135831">
                  <a:extLst>
                    <a:ext uri="{9D8B030D-6E8A-4147-A177-3AD203B41FA5}">
                      <a16:colId xmlns:a16="http://schemas.microsoft.com/office/drawing/2014/main" val="1057614622"/>
                    </a:ext>
                  </a:extLst>
                </a:gridCol>
                <a:gridCol w="4186653">
                  <a:extLst>
                    <a:ext uri="{9D8B030D-6E8A-4147-A177-3AD203B41FA5}">
                      <a16:colId xmlns:a16="http://schemas.microsoft.com/office/drawing/2014/main" val="1655054611"/>
                    </a:ext>
                  </a:extLst>
                </a:gridCol>
                <a:gridCol w="4939440">
                  <a:extLst>
                    <a:ext uri="{9D8B030D-6E8A-4147-A177-3AD203B41FA5}">
                      <a16:colId xmlns:a16="http://schemas.microsoft.com/office/drawing/2014/main" val="2287185675"/>
                    </a:ext>
                  </a:extLst>
                </a:gridCol>
              </a:tblGrid>
              <a:tr h="48989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職務</a:t>
                      </a:r>
                      <a:endParaRPr lang="zh-TW" altLang="en-US" sz="1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核心職能</a:t>
                      </a:r>
                      <a:endParaRPr lang="zh-TW" altLang="en-US" sz="1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能力</a:t>
                      </a:r>
                      <a:endParaRPr lang="zh-TW" altLang="en-US" sz="1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2417037"/>
                  </a:ext>
                </a:extLst>
              </a:tr>
              <a:tr h="103571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TW" altLang="en-US" sz="24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系統分析師</a:t>
                      </a:r>
                      <a:endParaRPr lang="en-US" altLang="zh-TW" sz="24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TW" altLang="en-US" sz="24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系統設計師</a:t>
                      </a:r>
                      <a:endParaRPr lang="zh-TW" altLang="en-US" sz="2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kumimoji="0" lang="en-US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Flowchart</a:t>
                      </a:r>
                      <a:r>
                        <a:rPr kumimoji="0" lang="zh-TW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kumimoji="0" lang="en-US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Context </a:t>
                      </a:r>
                      <a:r>
                        <a:rPr kumimoji="0" lang="zh-TW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kumimoji="0" lang="en-US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Use Case </a:t>
                      </a:r>
                      <a:r>
                        <a:rPr kumimoji="0" lang="zh-TW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kumimoji="0" lang="en-US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Class Diagram</a:t>
                      </a:r>
                      <a:r>
                        <a:rPr kumimoji="0" lang="zh-TW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kumimoji="0" lang="en-US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E-R Diagram</a:t>
                      </a:r>
                      <a:r>
                        <a:rPr kumimoji="0" lang="zh-TW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等</a:t>
                      </a:r>
                      <a:endParaRPr lang="zh-TW" altLang="en-US" sz="1800" b="0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具備資訊系統或軟體的分析與設計能力，能產出相對應的各類分析圖及撰寫系統規格書</a:t>
                      </a: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(SRS)</a:t>
                      </a:r>
                      <a:endParaRPr lang="zh-TW" altLang="en-US" sz="1800" b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6229125"/>
                  </a:ext>
                </a:extLst>
              </a:tr>
              <a:tr h="103571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TW" altLang="en-US" sz="24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程式設計師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C++</a:t>
                      </a:r>
                      <a:r>
                        <a:rPr kumimoji="0" lang="zh-TW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kumimoji="0" lang="en-US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Java</a:t>
                      </a:r>
                      <a:r>
                        <a:rPr kumimoji="0" lang="zh-TW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kumimoji="0" lang="en-US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C#</a:t>
                      </a:r>
                      <a:r>
                        <a:rPr kumimoji="0" lang="zh-TW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kumimoji="0" lang="en-US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Python</a:t>
                      </a:r>
                      <a:r>
                        <a:rPr kumimoji="0" lang="zh-TW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kumimoji="0" lang="en-US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JavaScript</a:t>
                      </a:r>
                      <a:r>
                        <a:rPr kumimoji="0" lang="zh-TW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kumimoji="0" lang="en-US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jQuery</a:t>
                      </a:r>
                      <a:r>
                        <a:rPr kumimoji="0" lang="zh-TW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kumimoji="0" lang="en-US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ASP.net</a:t>
                      </a:r>
                      <a:r>
                        <a:rPr kumimoji="0" lang="zh-TW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kumimoji="0" lang="en-US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PHP</a:t>
                      </a:r>
                      <a:r>
                        <a:rPr kumimoji="0" lang="zh-TW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等</a:t>
                      </a:r>
                      <a:endParaRPr lang="zh-TW" altLang="en-US" sz="1800" b="0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具備程式撰寫能力、物件導向程式設計能力及使用第三方套件之能力</a:t>
                      </a:r>
                      <a:endParaRPr lang="zh-TW" altLang="en-US" sz="1800" b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22344848"/>
                  </a:ext>
                </a:extLst>
              </a:tr>
              <a:tr h="103571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TW" altLang="en-US" sz="24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資料庫管理師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SQL </a:t>
                      </a:r>
                      <a:r>
                        <a:rPr kumimoji="0" lang="zh-TW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kumimoji="0" lang="en-US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T-SQL</a:t>
                      </a:r>
                      <a:r>
                        <a:rPr kumimoji="0" lang="zh-TW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kumimoji="0" lang="en-US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PL/SQL</a:t>
                      </a:r>
                      <a:r>
                        <a:rPr kumimoji="0" lang="zh-TW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kumimoji="0" lang="en-US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Stored Procedure</a:t>
                      </a:r>
                      <a:r>
                        <a:rPr kumimoji="0" lang="zh-TW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kumimoji="0" lang="en-US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Trigger</a:t>
                      </a:r>
                      <a:r>
                        <a:rPr kumimoji="0" lang="zh-TW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、、正規化原則與方法</a:t>
                      </a:r>
                      <a:endParaRPr lang="zh-TW" altLang="en-US" sz="1800" b="0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具備資料庫設計、塑模及正規化能力，並可撰寫資料庫相關應用程式。</a:t>
                      </a:r>
                      <a:endParaRPr lang="zh-TW" altLang="en-US" sz="1800" b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5478169"/>
                  </a:ext>
                </a:extLst>
              </a:tr>
              <a:tr h="134643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TW" altLang="en-US" sz="24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軟體測試工程師</a:t>
                      </a:r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zh-TW" sz="1800" kern="1200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單元測試方法、整合測試方法、系統測試計畫、管理測試流程方法等</a:t>
                      </a:r>
                      <a:endParaRPr lang="zh-TW" altLang="en-US" sz="1800" b="0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備軟體測試相關知識與能力，包括擬定測試計畫、分析與設計測試案例、黑白箱測試、壓力測試、撰寫測試報告等</a:t>
                      </a:r>
                      <a:endParaRPr lang="zh-TW" altLang="en-US" sz="1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8" name="直線單箭頭接點 7"/>
          <p:cNvCxnSpPr/>
          <p:nvPr/>
        </p:nvCxnSpPr>
        <p:spPr>
          <a:xfrm flipV="1">
            <a:off x="2758642" y="1581150"/>
            <a:ext cx="0" cy="4563196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單箭頭接點 8"/>
          <p:cNvCxnSpPr/>
          <p:nvPr/>
        </p:nvCxnSpPr>
        <p:spPr>
          <a:xfrm>
            <a:off x="2758642" y="6153149"/>
            <a:ext cx="9217358" cy="1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371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 descr="輔色區塊">
            <a:extLst>
              <a:ext uri="{FF2B5EF4-FFF2-40B4-BE49-F238E27FC236}">
                <a16:creationId xmlns:a16="http://schemas.microsoft.com/office/drawing/2014/main" id="{EFA08948-2B6F-46B1-9D2D-8D7B2B3FBD5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9775824" y="1762069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4" name="內容預留位置 3">
            <a:extLst>
              <a:ext uri="{FF2B5EF4-FFF2-40B4-BE49-F238E27FC236}">
                <a16:creationId xmlns:a16="http://schemas.microsoft.com/office/drawing/2014/main" id="{D355C61F-C8F1-4977-8E1F-F16C0D9EA88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rtlCol="0"/>
          <a:lstStyle/>
          <a:p>
            <a:pPr marL="0" indent="0" rtl="0">
              <a:lnSpc>
                <a:spcPct val="100000"/>
              </a:lnSpc>
              <a:buNone/>
            </a:pPr>
            <a:endParaRPr lang="zh-TW" altLang="en-US" sz="1600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rPr>
              <a:pPr rtl="0"/>
              <a:t>25</a:t>
            </a:fld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5" name="圖片版面配置區 4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2" r="7019"/>
          <a:stretch/>
        </p:blipFill>
        <p:spPr>
          <a:xfrm>
            <a:off x="0" y="-2"/>
            <a:ext cx="6096000" cy="637135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8100" y="1869795"/>
            <a:ext cx="6641900" cy="1124345"/>
          </a:xfrm>
        </p:spPr>
        <p:txBody>
          <a:bodyPr lIns="180000" bIns="72000" rtlCol="0"/>
          <a:lstStyle/>
          <a:p>
            <a:pPr rtl="0"/>
            <a:r>
              <a:rPr lang="zh-TW" altLang="en-US" sz="6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關於</a:t>
            </a:r>
            <a:r>
              <a:rPr lang="zh-TW" altLang="en-US" sz="60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t>我們</a:t>
            </a:r>
            <a:endParaRPr lang="zh-TW" altLang="en-US" sz="6000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611DC577-0A95-47D0-95D9-5F8DA763D46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 rtlCol="0"/>
          <a:lstStyle/>
          <a:p>
            <a:pPr rtl="0"/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t>About us…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165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F204AFD2-303D-4B48-AA3E-C96B74D8127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36488" y="419973"/>
            <a:ext cx="6770152" cy="571500"/>
          </a:xfrm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勞動</a:t>
            </a:r>
            <a:r>
              <a:rPr lang="zh-TW" altLang="en-US" sz="32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部勞動力發展署高屏澎東分署</a:t>
            </a: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26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86859" y="1338342"/>
            <a:ext cx="11549969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行政院勞工委員會→勞動部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行政院勞工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委員會職業訓練局→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勞動部勞動力發展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署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南區職業訓練中心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高屏澎東區就業服務中心＝勞動部勞動力發展署高屏澎東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分署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南區職業訓練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中心：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成立於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57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年，原隸屬經濟部，為培訓其所屬各事業機構技術人力而設。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73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年改隸內政部職業訓練局，為應經濟快速成長，所需各級技術人才逐年增加，加強推行職業訓練。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76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日改隸行政院勞工委員會職業訓練局，為配合勞工政策之推行，對各級技工養成訓練暨技術人力供需作更有效之調節運用。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0" y="6496903"/>
            <a:ext cx="68979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（資料來源：勞動部勞動力發展署高屏澎東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分署官方網站）</a:t>
            </a: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30199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F204AFD2-303D-4B48-AA3E-C96B74D8127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36488" y="419973"/>
            <a:ext cx="6770152" cy="571500"/>
          </a:xfrm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勞動</a:t>
            </a:r>
            <a:r>
              <a:rPr lang="zh-TW" altLang="en-US" sz="32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部勞動力發展署高屏澎東分署</a:t>
            </a: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27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0" y="6496903"/>
            <a:ext cx="68979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（資料來源：勞動部勞動力發展署高屏澎東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分署官方網站）</a:t>
            </a: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6" name="Picture 2" descr="Art editor Im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45" y="1421477"/>
            <a:ext cx="5662641" cy="4246982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ç¢æ¥­ç¾æ³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545" y="1421477"/>
            <a:ext cx="5957455" cy="4444788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730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F204AFD2-303D-4B48-AA3E-C96B74D8127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36488" y="419973"/>
            <a:ext cx="6770152" cy="571500"/>
          </a:xfrm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政府公辦職業訓練</a:t>
            </a:r>
            <a:endParaRPr lang="zh-TW" altLang="en-US" sz="32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28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95171" y="1338342"/>
            <a:ext cx="1154996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3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自辦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職前訓練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指為因應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社會及國家經濟發展，提升勞工就業技能，針對民間無法或困難辦理的職類，運用政府預算購置設備設施與聘用專業師資，在分署自有空間規畫辦理的職前訓練，使待業勞工獲得專業技能，促進其就業。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分署自辦職前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訓練職群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電工冷凍職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群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精密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機械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群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資訊職</a:t>
            </a:r>
            <a:r>
              <a:rPr lang="zh-TW" altLang="en-US" sz="28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群</a:t>
            </a:r>
            <a:endParaRPr lang="en-US" altLang="zh-TW" sz="2800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自動控制職</a:t>
            </a:r>
            <a:r>
              <a:rPr lang="zh-TW" altLang="en-US" sz="28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群</a:t>
            </a:r>
            <a:endParaRPr lang="en-US" altLang="zh-TW" sz="2800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銲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接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職群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爆炸 2 3"/>
          <p:cNvSpPr/>
          <p:nvPr/>
        </p:nvSpPr>
        <p:spPr>
          <a:xfrm>
            <a:off x="4106487" y="3133898"/>
            <a:ext cx="8085513" cy="3575145"/>
          </a:xfrm>
          <a:prstGeom prst="irregularSeal2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想要參加訓練課程</a:t>
            </a:r>
            <a:endParaRPr lang="en-US" altLang="zh-TW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你必須要先失業</a:t>
            </a:r>
            <a:endParaRPr lang="zh-TW" alt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9841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F204AFD2-303D-4B48-AA3E-C96B74D8127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36488" y="419973"/>
            <a:ext cx="6770152" cy="571500"/>
          </a:xfrm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政府公辦職業訓練</a:t>
            </a:r>
            <a:endParaRPr lang="zh-TW" altLang="en-US" sz="32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29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95171" y="1338342"/>
            <a:ext cx="1154996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3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自辦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在職訓練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為因應產業發展並提高在職勞工職場穩定度，充分運用各分署訓練設施與師資，利用假日或夜間時段辦理在職人員之進修訓練，以提升生產力及服務品質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分署自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辦在職訓練職群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電工冷凍職群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精密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機械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職群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8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資訊職群</a:t>
            </a:r>
            <a:endParaRPr lang="en-US" altLang="zh-TW" sz="2800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8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自動控制職群</a:t>
            </a:r>
            <a:endParaRPr lang="en-US" altLang="zh-TW" sz="2800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銲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接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職群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爆炸 2 3"/>
          <p:cNvSpPr/>
          <p:nvPr/>
        </p:nvSpPr>
        <p:spPr>
          <a:xfrm>
            <a:off x="3532908" y="2626822"/>
            <a:ext cx="8512232" cy="3333404"/>
          </a:xfrm>
          <a:prstGeom prst="irregularSeal2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想要參加</a:t>
            </a:r>
            <a:endParaRPr lang="en-US" altLang="zh-TW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在職訓練課程</a:t>
            </a:r>
            <a:endParaRPr lang="en-US" altLang="zh-TW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你必須要先有工作</a:t>
            </a:r>
            <a:endParaRPr lang="zh-TW" alt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50255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預留位置 10" descr="上面有電腦、電話、書本等的桌子">
            <a:extLst>
              <a:ext uri="{FF2B5EF4-FFF2-40B4-BE49-F238E27FC236}">
                <a16:creationId xmlns:a16="http://schemas.microsoft.com/office/drawing/2014/main" id="{2E7ADBC3-DECA-9F4C-9289-9E43C727592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tIns="216000" bIns="180000" rtlCol="0" anchor="ctr" anchorCtr="0"/>
          <a:lstStyle/>
          <a:p>
            <a:pPr rtl="0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t>講者簡介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14" name="文字預留位置 13">
            <a:extLst>
              <a:ext uri="{FF2B5EF4-FFF2-40B4-BE49-F238E27FC236}">
                <a16:creationId xmlns:a16="http://schemas.microsoft.com/office/drawing/2014/main" id="{F278402B-CA7D-4F5B-B3FA-ED74AB3CFB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/>
          <a:p>
            <a:pPr rtl="0">
              <a:lnSpc>
                <a:spcPct val="125000"/>
              </a:lnSpc>
            </a:pPr>
            <a:endParaRPr lang="en-US" altLang="zh-TW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5" name="投影片編號預留位置 4">
            <a:extLst>
              <a:ext uri="{FF2B5EF4-FFF2-40B4-BE49-F238E27FC236}">
                <a16:creationId xmlns:a16="http://schemas.microsoft.com/office/drawing/2014/main" id="{BDD5A594-D852-43BB-B591-E9D902725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rPr>
              <a:pPr rtl="0"/>
              <a:t>3</a:t>
            </a:fld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91674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F204AFD2-303D-4B48-AA3E-C96B74D8127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36488" y="419973"/>
            <a:ext cx="6770152" cy="571500"/>
          </a:xfrm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政府公辦職業訓練</a:t>
            </a:r>
            <a:endParaRPr lang="zh-TW" altLang="en-US" sz="32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30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95171" y="1338342"/>
            <a:ext cx="115499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特別介紹</a:t>
            </a:r>
            <a:endParaRPr lang="en-US" altLang="zh-TW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284643" y="2001803"/>
            <a:ext cx="1032901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zh-TW" altLang="en-US" sz="6000" b="1" dirty="0">
                <a:solidFill>
                  <a:schemeClr val="accent5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</a:t>
            </a:r>
            <a:r>
              <a:rPr lang="zh-TW" altLang="en-US" sz="60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zh-TW" altLang="en-US" sz="6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訓</a:t>
            </a:r>
            <a:r>
              <a:rPr lang="zh-TW" altLang="en-US" sz="6000" b="1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攜手</a:t>
            </a:r>
            <a:r>
              <a:rPr lang="zh-TW" altLang="en-US" sz="60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合作</a:t>
            </a:r>
            <a:r>
              <a:rPr lang="zh-TW" altLang="en-US" sz="6000" b="1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訓練</a:t>
            </a:r>
            <a:r>
              <a:rPr lang="zh-TW" altLang="en-US" sz="6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旗</a:t>
            </a:r>
            <a:r>
              <a:rPr lang="zh-TW" altLang="en-US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鑑計畫</a:t>
            </a:r>
            <a:endParaRPr lang="en-US" altLang="zh-TW" sz="6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53163" y="3126349"/>
            <a:ext cx="1090683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800" b="1" dirty="0" smtClean="0">
                <a:solidFill>
                  <a:srgbClr val="1D212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由</a:t>
            </a:r>
            <a:r>
              <a:rPr lang="zh-TW" altLang="en-US" sz="2800" b="1" dirty="0" smtClean="0">
                <a:solidFill>
                  <a:schemeClr val="accent5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</a:t>
            </a:r>
            <a:r>
              <a:rPr lang="zh-TW" altLang="en-US" sz="2800" b="1" dirty="0">
                <a:solidFill>
                  <a:srgbClr val="1D212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8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</a:t>
            </a:r>
            <a:r>
              <a:rPr lang="zh-TW" altLang="en-US" sz="2800" b="1" dirty="0" smtClean="0">
                <a:solidFill>
                  <a:srgbClr val="1D212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職訓</a:t>
            </a:r>
            <a:r>
              <a:rPr lang="zh-TW" altLang="en-US" sz="2800" b="1" dirty="0">
                <a:solidFill>
                  <a:srgbClr val="1D212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三方攜手合作的專班</a:t>
            </a:r>
            <a:r>
              <a:rPr lang="zh-TW" altLang="en-US" sz="2800" b="1" dirty="0" smtClean="0">
                <a:solidFill>
                  <a:srgbClr val="1D212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，可讓</a:t>
            </a:r>
            <a:r>
              <a:rPr lang="zh-TW" altLang="en-US" sz="2800" b="1" dirty="0">
                <a:solidFill>
                  <a:srgbClr val="1D212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</a:t>
            </a:r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提前卡位職場</a:t>
            </a:r>
            <a:r>
              <a:rPr lang="zh-TW" altLang="en-US" sz="2800" b="1" dirty="0" smtClean="0">
                <a:solidFill>
                  <a:srgbClr val="1D212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8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技術專精訓練</a:t>
            </a:r>
            <a:r>
              <a:rPr lang="zh-TW" altLang="en-US" sz="2800" b="1" dirty="0">
                <a:solidFill>
                  <a:srgbClr val="1D212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拿到大學文憑</a:t>
            </a:r>
            <a:r>
              <a:rPr lang="zh-TW" altLang="en-US" sz="2800" b="1" dirty="0">
                <a:solidFill>
                  <a:srgbClr val="1D212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專業證照</a:t>
            </a:r>
            <a:r>
              <a:rPr lang="zh-TW" altLang="en-US" sz="2800" b="1" dirty="0">
                <a:solidFill>
                  <a:srgbClr val="1D212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，還有</a:t>
            </a:r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薪水</a:t>
            </a:r>
            <a:r>
              <a:rPr lang="zh-TW" altLang="en-US" sz="2800" b="1" dirty="0">
                <a:solidFill>
                  <a:srgbClr val="1D212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可以領哦</a:t>
            </a:r>
            <a:r>
              <a:rPr lang="zh-TW" altLang="en-US" sz="2800" b="1" dirty="0" smtClean="0">
                <a:solidFill>
                  <a:srgbClr val="1D212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lang="en-US" altLang="zh-TW" sz="2800" b="1" dirty="0" smtClean="0">
              <a:solidFill>
                <a:srgbClr val="1D212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TW" sz="2800" b="1" dirty="0" smtClean="0">
              <a:solidFill>
                <a:srgbClr val="1D212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800" b="1" dirty="0" smtClean="0">
                <a:solidFill>
                  <a:srgbClr val="1D212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您絕不會被</a:t>
            </a:r>
            <a:r>
              <a:rPr lang="zh-TW" altLang="en-US" sz="2800" b="1" dirty="0">
                <a:solidFill>
                  <a:srgbClr val="1D212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殘酷的職場</a:t>
            </a:r>
            <a:r>
              <a:rPr lang="zh-TW" altLang="en-US" sz="2800" b="1" dirty="0" smtClean="0">
                <a:solidFill>
                  <a:srgbClr val="1D212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淘汰，絕不會畢業即失業！</a:t>
            </a:r>
            <a:endParaRPr lang="en-US" altLang="zh-TW" sz="2800" b="1" dirty="0" smtClean="0">
              <a:solidFill>
                <a:srgbClr val="1D212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TW" sz="2800" b="1" dirty="0" smtClean="0">
              <a:solidFill>
                <a:srgbClr val="1D212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800" b="1" dirty="0" smtClean="0">
                <a:solidFill>
                  <a:srgbClr val="1D212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勝利</a:t>
            </a:r>
            <a:r>
              <a:rPr lang="zh-TW" altLang="en-US" sz="2800" b="1" dirty="0">
                <a:solidFill>
                  <a:srgbClr val="1D212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方程式：</a:t>
            </a:r>
            <a:r>
              <a:rPr lang="zh-TW" altLang="en-US" sz="28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理論</a:t>
            </a:r>
            <a:r>
              <a:rPr lang="en-US" altLang="zh-TW" sz="2800" b="1" dirty="0">
                <a:solidFill>
                  <a:srgbClr val="1D212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實做</a:t>
            </a:r>
            <a:r>
              <a:rPr lang="en-US" altLang="zh-TW" sz="2800" b="1" dirty="0">
                <a:solidFill>
                  <a:srgbClr val="1D212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800" b="1" dirty="0">
                <a:solidFill>
                  <a:schemeClr val="accent5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工作</a:t>
            </a:r>
            <a:r>
              <a:rPr lang="en-US" altLang="zh-TW" sz="2800" b="1" dirty="0">
                <a:solidFill>
                  <a:srgbClr val="1D212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證照</a:t>
            </a:r>
            <a:r>
              <a:rPr lang="en-US" altLang="zh-TW" sz="2800" b="1" dirty="0">
                <a:solidFill>
                  <a:srgbClr val="1D212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8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文憑</a:t>
            </a:r>
            <a:r>
              <a:rPr lang="en-US" altLang="zh-TW" sz="2800" b="1" dirty="0">
                <a:solidFill>
                  <a:srgbClr val="1D212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800" b="1" dirty="0">
                <a:solidFill>
                  <a:schemeClr val="accent5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薪水</a:t>
            </a:r>
            <a:r>
              <a:rPr lang="en-US" altLang="zh-TW" sz="2800" b="1" dirty="0">
                <a:solidFill>
                  <a:srgbClr val="1D212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800" b="1" dirty="0">
                <a:solidFill>
                  <a:schemeClr val="accent5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</a:t>
            </a:r>
            <a:r>
              <a:rPr lang="zh-TW" altLang="en-US" sz="28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訓</a:t>
            </a:r>
            <a:r>
              <a:rPr lang="zh-TW" altLang="en-US" sz="2800" b="1" dirty="0">
                <a:solidFill>
                  <a:srgbClr val="1D212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專班</a:t>
            </a:r>
            <a:endParaRPr lang="zh-TW" altLang="en-US" sz="2800" b="1" i="0" dirty="0">
              <a:solidFill>
                <a:srgbClr val="1D2129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2756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F204AFD2-303D-4B48-AA3E-C96B74D8127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36488" y="419973"/>
            <a:ext cx="6770152" cy="571500"/>
          </a:xfrm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政府公辦職業訓練</a:t>
            </a:r>
            <a:endParaRPr lang="zh-TW" altLang="en-US" sz="32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31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95171" y="1338342"/>
            <a:ext cx="11549969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職業訓練資訊查詢及報名事宜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高屏澎東分署官方網站  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https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://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kpptr.wda.gov.tw/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台灣就業通網站  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https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://www.taiwanjobs.gov.tw/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台灣就業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通－在職訓練網  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https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://ojt.wda.gov.tw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年度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開班預定表與各梯次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簡章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上高屏澎東分署官方網站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查詢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橢圓形圖說文字 4"/>
          <p:cNvSpPr/>
          <p:nvPr/>
        </p:nvSpPr>
        <p:spPr>
          <a:xfrm>
            <a:off x="7132320" y="3316779"/>
            <a:ext cx="5059680" cy="2560320"/>
          </a:xfrm>
          <a:prstGeom prst="wedgeEllipseCallout">
            <a:avLst>
              <a:gd name="adj1" fmla="val -66070"/>
              <a:gd name="adj2" fmla="val -14525"/>
            </a:avLst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zh-TW" altLang="en-US" dirty="0" smtClean="0"/>
              <a:t>只要符合資格條件就能參訓嗎？</a:t>
            </a:r>
            <a:endParaRPr lang="en-US" altLang="zh-TW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dirty="0" smtClean="0"/>
              <a:t>訓練要繳交任何費用嗎？</a:t>
            </a:r>
            <a:endParaRPr lang="en-US" altLang="zh-TW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dirty="0" smtClean="0"/>
              <a:t>我有經濟壓力怎麼辦呢？</a:t>
            </a:r>
            <a:endParaRPr lang="en-US" altLang="zh-TW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dirty="0" smtClean="0"/>
              <a:t>參訓期間可以打工上班嗎？</a:t>
            </a:r>
            <a:endParaRPr lang="en-US" altLang="zh-TW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dirty="0" smtClean="0"/>
              <a:t>遠道而來的有宿舍嗎？</a:t>
            </a:r>
            <a:endParaRPr lang="en-US" altLang="zh-TW" dirty="0" smtClean="0"/>
          </a:p>
          <a:p>
            <a:pPr marL="342900" indent="-342900">
              <a:buFont typeface="+mj-lt"/>
              <a:buAutoNum type="arabicPeriod"/>
            </a:pPr>
            <a:r>
              <a:rPr lang="zh-TW" altLang="en-US" dirty="0" smtClean="0"/>
              <a:t>未來就業管道為何？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17834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F204AFD2-303D-4B48-AA3E-C96B74D8127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61673" y="253718"/>
            <a:ext cx="6770152" cy="918369"/>
          </a:xfrm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資訊與自動控制職群</a:t>
            </a:r>
            <a:endParaRPr lang="en-US" altLang="zh-TW" sz="3200" b="1" spc="-15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  <a:p>
            <a:pPr>
              <a:spcBef>
                <a:spcPct val="0"/>
              </a:spcBef>
            </a:pPr>
            <a:r>
              <a:rPr lang="en-US" altLang="zh-TW" sz="32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108</a:t>
            </a:r>
            <a:r>
              <a:rPr lang="zh-TW" altLang="en-US" sz="32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年</a:t>
            </a:r>
            <a:r>
              <a:rPr lang="zh-TW" altLang="en-US" sz="32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自辦職前訓練</a:t>
            </a:r>
            <a:endParaRPr lang="zh-TW" altLang="en-US" sz="32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32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95171" y="1338342"/>
            <a:ext cx="11549969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資訊職群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行動商務系統設計與</a:t>
            </a:r>
            <a:r>
              <a:rPr lang="zh-TW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開發</a:t>
            </a:r>
            <a:r>
              <a:rPr lang="en-US" altLang="zh-TW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-900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小時</a:t>
            </a:r>
            <a:endParaRPr lang="en-US" altLang="zh-TW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管理與通信技術整合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實務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-900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網拍多媒體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行銷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-284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自動控制職群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智慧電子實務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應用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-900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機電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整合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-1800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機電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控制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-960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可程式機電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控制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-450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機電應用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訓合作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)-610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小時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450+160)</a:t>
            </a:r>
          </a:p>
        </p:txBody>
      </p:sp>
    </p:spTree>
    <p:extLst>
      <p:ext uri="{BB962C8B-B14F-4D97-AF65-F5344CB8AC3E}">
        <p14:creationId xmlns:p14="http://schemas.microsoft.com/office/powerpoint/2010/main" val="351791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F204AFD2-303D-4B48-AA3E-C96B74D8127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36488" y="241069"/>
            <a:ext cx="6770152" cy="847898"/>
          </a:xfrm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資訊與自動控制職群</a:t>
            </a:r>
            <a:endParaRPr lang="en-US" altLang="zh-TW" sz="3200" b="1" spc="-15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  <a:p>
            <a:pPr>
              <a:spcBef>
                <a:spcPct val="0"/>
              </a:spcBef>
            </a:pPr>
            <a:r>
              <a:rPr lang="en-US" altLang="zh-TW" sz="32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108</a:t>
            </a:r>
            <a:r>
              <a:rPr lang="zh-TW" altLang="en-US" sz="32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zh-TW" altLang="en-US" sz="32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自辦在職訓練</a:t>
            </a:r>
            <a:endParaRPr lang="zh-TW" altLang="en-US" sz="32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33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95171" y="1338342"/>
            <a:ext cx="1154996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資訊職群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UI/UX 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與 </a:t>
            </a:r>
            <a:r>
              <a:rPr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Bootstrap4 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響應式網頁</a:t>
            </a:r>
            <a:r>
              <a:rPr lang="zh-TW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設計</a:t>
            </a:r>
            <a:r>
              <a:rPr lang="en-US" altLang="zh-TW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-72</a:t>
            </a:r>
            <a:r>
              <a:rPr lang="zh-TW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小時</a:t>
            </a:r>
            <a:endParaRPr lang="en-US" altLang="zh-TW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ASP.net MVC 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網站系統開發</a:t>
            </a:r>
            <a:r>
              <a:rPr lang="zh-TW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入門</a:t>
            </a:r>
            <a:r>
              <a:rPr lang="en-US" altLang="zh-TW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-76</a:t>
            </a:r>
            <a:r>
              <a:rPr lang="zh-TW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小時</a:t>
            </a:r>
            <a:endParaRPr lang="en-US" altLang="zh-TW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網路路由技術整合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基礎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-144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自動控制職群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可程式控制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-96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7704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F204AFD2-303D-4B48-AA3E-C96B74D8127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36488" y="419973"/>
            <a:ext cx="6770152" cy="571500"/>
          </a:xfrm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行動商務系統設計與</a:t>
            </a:r>
            <a:r>
              <a:rPr lang="zh-TW" altLang="en-US" sz="32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開發</a:t>
            </a:r>
            <a:r>
              <a:rPr lang="en-US" altLang="zh-TW" sz="32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-</a:t>
            </a:r>
            <a:r>
              <a:rPr lang="zh-TW" altLang="en-US" sz="32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職前訓練</a:t>
            </a:r>
            <a:endParaRPr lang="zh-TW" altLang="en-US" sz="32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34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36488" y="1340607"/>
            <a:ext cx="108044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2400" dirty="0" smtClean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目前每年</a:t>
            </a:r>
            <a:r>
              <a:rPr lang="zh-TW" altLang="en-US" sz="2400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開設兩期行動商務系統設計與開發班，每期</a:t>
            </a:r>
            <a:r>
              <a:rPr lang="en-US" altLang="zh-TW" sz="2400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900</a:t>
            </a:r>
            <a:r>
              <a:rPr lang="zh-TW" altLang="en-US" sz="2400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小時，受訓期間約半年，屬週一至週五白天上課的全日制職業訓練</a:t>
            </a:r>
            <a:r>
              <a:rPr lang="zh-TW" altLang="en-US" sz="2400" dirty="0" smtClean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dirty="0" smtClean="0">
              <a:solidFill>
                <a:srgbClr val="4E4E4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2400" dirty="0" smtClean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行動</a:t>
            </a:r>
            <a:r>
              <a:rPr lang="zh-TW" altLang="en-US" sz="2400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商務系統設計與開發班課程分為專業學科與專業術科，涵蓋兩大領域，四大核心主軸及八大項課程，並以基礎此發展出在職訓練班之課程。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兩大領域：「</a:t>
            </a:r>
            <a:r>
              <a:rPr lang="en-US" altLang="zh-TW" sz="2400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Web</a:t>
            </a:r>
            <a:r>
              <a:rPr lang="zh-TW" altLang="en-US" sz="2400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資訊系統平台開發領域」、「行動裝置</a:t>
            </a:r>
            <a:r>
              <a:rPr lang="en-US" altLang="zh-TW" sz="2400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APP</a:t>
            </a:r>
            <a:r>
              <a:rPr lang="zh-TW" altLang="en-US" sz="2400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開發領域」</a:t>
            </a:r>
            <a:r>
              <a:rPr lang="zh-TW" altLang="en-US" sz="2400" dirty="0" smtClean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dirty="0" smtClean="0">
              <a:solidFill>
                <a:srgbClr val="4E4E4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2400" dirty="0" smtClean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四大</a:t>
            </a:r>
            <a:r>
              <a:rPr lang="zh-TW" altLang="en-US" sz="2400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核心主軸：「網站系統開發」、「行動裝置</a:t>
            </a:r>
            <a:r>
              <a:rPr lang="en-US" altLang="zh-TW" sz="2400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APP</a:t>
            </a:r>
            <a:r>
              <a:rPr lang="zh-TW" altLang="en-US" sz="2400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開發」、「資料庫系統設計與開發」及「系統分析與設計」</a:t>
            </a:r>
            <a:r>
              <a:rPr lang="zh-TW" altLang="en-US" sz="2400" dirty="0" smtClean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dirty="0" smtClean="0">
              <a:solidFill>
                <a:srgbClr val="4E4E4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2400" dirty="0" smtClean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八大</a:t>
            </a:r>
            <a:r>
              <a:rPr lang="zh-TW" altLang="en-US" sz="2400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課程：「計算機概論」、「電腦網路概論」、「系統分析與設計」、「資料庫設計與開發實務」、「網站資訊系統程式設計」、「行動裝置</a:t>
            </a:r>
            <a:r>
              <a:rPr lang="en-US" altLang="zh-TW" sz="2400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APP</a:t>
            </a:r>
            <a:r>
              <a:rPr lang="zh-TW" altLang="en-US" sz="2400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程式設計」、「伺服器架設與管理實習」、「綜合應用實習」。</a:t>
            </a:r>
            <a:endParaRPr lang="zh-TW" altLang="en-US" sz="2400" b="0" i="0" dirty="0">
              <a:solidFill>
                <a:srgbClr val="4E4E4E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4377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F204AFD2-303D-4B48-AA3E-C96B74D8127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36488" y="419973"/>
            <a:ext cx="6770152" cy="571500"/>
          </a:xfrm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行動商務系統設計與</a:t>
            </a:r>
            <a:r>
              <a:rPr lang="zh-TW" altLang="en-US" sz="32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開發</a:t>
            </a:r>
            <a:r>
              <a:rPr lang="en-US" altLang="zh-TW" sz="32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-</a:t>
            </a:r>
            <a:r>
              <a:rPr lang="zh-TW" altLang="en-US" sz="32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職前訓練</a:t>
            </a:r>
            <a:endParaRPr lang="zh-TW" altLang="en-US" sz="32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35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pic>
        <p:nvPicPr>
          <p:cNvPr id="2050" name="Picture 2" descr="繪圖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976" y="991473"/>
            <a:ext cx="8221663" cy="551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2395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F204AFD2-303D-4B48-AA3E-C96B74D8127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36488" y="419973"/>
            <a:ext cx="6770152" cy="571500"/>
          </a:xfrm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行動商務系統設計與</a:t>
            </a:r>
            <a:r>
              <a:rPr lang="zh-TW" altLang="en-US" sz="32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開發</a:t>
            </a:r>
            <a:r>
              <a:rPr lang="en-US" altLang="zh-TW" sz="32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2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職前</a:t>
            </a:r>
            <a:r>
              <a:rPr lang="zh-TW" altLang="en-US" sz="32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訓練</a:t>
            </a:r>
            <a:endParaRPr lang="zh-TW" altLang="en-US" sz="32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36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/>
          <a:srcRect l="1019" t="13318" r="2622" b="22491"/>
          <a:stretch/>
        </p:blipFill>
        <p:spPr>
          <a:xfrm>
            <a:off x="1692205" y="1197033"/>
            <a:ext cx="8486248" cy="511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804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F204AFD2-303D-4B48-AA3E-C96B74D8127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36488" y="419973"/>
            <a:ext cx="6770152" cy="571500"/>
          </a:xfrm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行動商務系統設計與</a:t>
            </a:r>
            <a:r>
              <a:rPr lang="zh-TW" altLang="en-US" sz="32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開發班－特色</a:t>
            </a:r>
            <a:endParaRPr lang="zh-TW" altLang="en-US" sz="32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37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258905" y="1090811"/>
            <a:ext cx="610513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zh-TW" altLang="en-US" sz="2000" b="1" dirty="0" smtClean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由</a:t>
            </a:r>
            <a:r>
              <a:rPr lang="zh-TW" altLang="en-US" sz="2000" b="1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分署自行辦理的訓練課程，由產、官、學、研、訓五方反覆審查調整後</a:t>
            </a:r>
            <a:r>
              <a:rPr lang="zh-TW" altLang="en-US" sz="2000" b="1" dirty="0" smtClean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定案，無論</a:t>
            </a:r>
            <a:r>
              <a:rPr lang="zh-TW" altLang="en-US" sz="2000" b="1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質與量皆有保障，內容兼具廣度與深度，並符合產業</a:t>
            </a:r>
            <a:r>
              <a:rPr lang="zh-TW" altLang="en-US" sz="2000" b="1" dirty="0" smtClean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需求。</a:t>
            </a:r>
            <a:endParaRPr lang="en-US" altLang="zh-TW" sz="2000" b="1" dirty="0" smtClean="0">
              <a:solidFill>
                <a:srgbClr val="4E4E4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zh-TW" altLang="en-US" sz="2000" b="1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職訓課程時數</a:t>
            </a:r>
            <a:r>
              <a:rPr lang="zh-TW" altLang="en-US" sz="2000" b="1" dirty="0" smtClean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，依</a:t>
            </a:r>
            <a:r>
              <a:rPr lang="zh-TW" altLang="en-US" sz="2000" b="1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該課程應該學習的內容多寡</a:t>
            </a:r>
            <a:r>
              <a:rPr lang="zh-TW" altLang="en-US" sz="2000" b="1" dirty="0" smtClean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，定</a:t>
            </a:r>
            <a:r>
              <a:rPr lang="zh-TW" altLang="en-US" sz="2000" b="1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出不同的深淺度以及時數長度，因此在課程時數的配置上較具彈性，學生有更多實習與發問問題的時間，期能達到「教完」且「教會」的目標</a:t>
            </a:r>
            <a:r>
              <a:rPr lang="zh-TW" altLang="en-US" sz="2000" b="1" dirty="0" smtClean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000" b="1" dirty="0" smtClean="0">
              <a:solidFill>
                <a:srgbClr val="4E4E4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zh-TW" altLang="en-US" sz="2000" b="1" dirty="0" smtClean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配</a:t>
            </a:r>
            <a:r>
              <a:rPr lang="zh-TW" altLang="en-US" sz="2000" b="1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有專職的職業訓練</a:t>
            </a:r>
            <a:r>
              <a:rPr lang="zh-TW" altLang="en-US" sz="2000" b="1" dirty="0" smtClean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師，如同「教練」一般的訓練模式。</a:t>
            </a:r>
            <a:endParaRPr lang="en-US" altLang="zh-TW" sz="2000" b="1" dirty="0" smtClean="0">
              <a:solidFill>
                <a:srgbClr val="4E4E4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zh-TW" altLang="en-US" sz="2000" b="1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民間程式設計類課程要價不斐，不利有志學習卻無法負擔高昂學費的民眾。若將每門課程拆解開班，每門課程安排</a:t>
            </a:r>
            <a:r>
              <a:rPr lang="en-US" altLang="zh-TW" sz="2000" b="1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30~40</a:t>
            </a:r>
            <a:r>
              <a:rPr lang="zh-TW" altLang="en-US" sz="2000" b="1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小時，費用雖可降至</a:t>
            </a:r>
            <a:r>
              <a:rPr lang="en-US" altLang="zh-TW" sz="2000" b="1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000" b="1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</a:t>
            </a:r>
            <a:r>
              <a:rPr lang="en-US" altLang="zh-TW" sz="2000" b="1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~5</a:t>
            </a:r>
            <a:r>
              <a:rPr lang="zh-TW" altLang="en-US" sz="2000" b="1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萬元，但對於未接觸過程式設計的民眾來說，短時數課程並不利學成本門技術</a:t>
            </a:r>
            <a:r>
              <a:rPr lang="zh-TW" altLang="en-US" sz="2000" b="1" dirty="0" smtClean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000" b="1" dirty="0" smtClean="0">
              <a:solidFill>
                <a:srgbClr val="4E4E4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zh-TW" altLang="en-US" sz="2000" b="1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「行動商務設系統設計與開發班」通過</a:t>
            </a:r>
            <a:r>
              <a:rPr lang="zh-TW" altLang="en-US" sz="2000" b="1" dirty="0" smtClean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en-US" altLang="zh-TW" sz="2000" b="1" dirty="0" err="1" smtClean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iCAP</a:t>
            </a:r>
            <a:r>
              <a:rPr lang="zh-TW" altLang="en-US" sz="2000" b="1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職能導向課程品質認證」，是一個具有「業軸」的就業與職能導向</a:t>
            </a:r>
            <a:r>
              <a:rPr lang="zh-TW" altLang="en-US" sz="2000" b="1" dirty="0" smtClean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課程。</a:t>
            </a:r>
            <a:endParaRPr lang="en-US" altLang="zh-TW" sz="2000" b="1" dirty="0" smtClean="0">
              <a:solidFill>
                <a:srgbClr val="4E4E4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074" name="Picture 2" descr="http://www.mcsdd.tw/images/faq/iCA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243" y="1082389"/>
            <a:ext cx="3993702" cy="5649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707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F204AFD2-303D-4B48-AA3E-C96B74D8127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36488" y="419973"/>
            <a:ext cx="6770152" cy="571500"/>
          </a:xfrm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軟體開發專用電腦教室</a:t>
            </a:r>
            <a:endParaRPr lang="zh-TW" altLang="en-US" sz="32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38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36489" y="1090811"/>
            <a:ext cx="63192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TW" altLang="en-US" sz="2000" b="1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每個實習崗位配有雙螢幕軟體開發用電腦、</a:t>
            </a:r>
            <a:r>
              <a:rPr lang="en-US" altLang="zh-TW" sz="2000" b="1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150</a:t>
            </a:r>
            <a:r>
              <a:rPr lang="zh-TW" altLang="en-US" sz="2000" b="1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公分寬個人超大座位空間與個人實習用平板電腦</a:t>
            </a:r>
            <a:r>
              <a:rPr lang="zh-TW" altLang="en-US" sz="2000" b="1" dirty="0" smtClean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等，並</a:t>
            </a:r>
            <a:r>
              <a:rPr lang="zh-TW" altLang="en-US" sz="2000" b="1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有個人專用置物大抽屜及個人置物櫃可供使用</a:t>
            </a:r>
            <a:r>
              <a:rPr lang="zh-TW" altLang="en-US" sz="2000" b="1" dirty="0" smtClean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000" b="1" dirty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設備皆會不定期調整與</a:t>
            </a:r>
            <a:r>
              <a:rPr lang="zh-TW" altLang="en-US" sz="2000" b="1" dirty="0" smtClean="0">
                <a:solidFill>
                  <a:srgbClr val="4E4E4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更新</a:t>
            </a:r>
            <a:endParaRPr lang="zh-TW" altLang="en-US" sz="2000" b="1" dirty="0">
              <a:solidFill>
                <a:srgbClr val="4E4E4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Picture 4" descr="http://www.mcsdd.tw/images/classroom/cb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96" y="2414250"/>
            <a:ext cx="5123450" cy="384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www.mcsdd.tw/images/classroom/cb1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43" b="9142"/>
          <a:stretch/>
        </p:blipFill>
        <p:spPr bwMode="auto">
          <a:xfrm>
            <a:off x="7283938" y="1045477"/>
            <a:ext cx="4795204" cy="3093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www.mcsdd.tw/images/classroom/cb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30"/>
          <a:stretch/>
        </p:blipFill>
        <p:spPr bwMode="auto">
          <a:xfrm>
            <a:off x="5869353" y="3907693"/>
            <a:ext cx="4128378" cy="2349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717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39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32"/>
          </p:nvPr>
        </p:nvSpPr>
        <p:spPr>
          <a:xfrm>
            <a:off x="3696677" y="336062"/>
            <a:ext cx="8385908" cy="4962769"/>
          </a:xfrm>
        </p:spPr>
        <p:txBody>
          <a:bodyPr/>
          <a:lstStyle/>
          <a:p>
            <a:r>
              <a:rPr lang="zh-TW" altLang="en-US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天下武功</a:t>
            </a:r>
            <a:endParaRPr lang="en-US" altLang="zh-TW" sz="6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altLang="zh-TW" sz="6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zh-TW" altLang="en-US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無堅不破</a:t>
            </a:r>
            <a:endParaRPr lang="en-US" altLang="zh-TW" sz="6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en-US" altLang="zh-TW" sz="6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en-US" altLang="zh-TW" sz="6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zh-TW" altLang="en-US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唯快不破</a:t>
            </a:r>
            <a:endParaRPr lang="zh-TW" altLang="en-US" sz="6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93" b="18645"/>
          <a:stretch/>
        </p:blipFill>
        <p:spPr>
          <a:xfrm rot="5400000">
            <a:off x="-1423307" y="1423306"/>
            <a:ext cx="6371351" cy="35247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4" b="16188"/>
          <a:stretch/>
        </p:blipFill>
        <p:spPr>
          <a:xfrm>
            <a:off x="3407507" y="3440582"/>
            <a:ext cx="5744308" cy="2930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2" name="Picture 8" descr="ãç«é²éªç¥ãçåçæå°çµæ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95"/>
          <a:stretch/>
        </p:blipFill>
        <p:spPr bwMode="auto">
          <a:xfrm>
            <a:off x="9611897" y="1797537"/>
            <a:ext cx="2148103" cy="22651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70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9304E83-A4F0-49C5-BB01-F5773509A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02969"/>
            <a:ext cx="3186723" cy="432000"/>
          </a:xfrm>
        </p:spPr>
        <p:txBody>
          <a:bodyPr rtlCol="0"/>
          <a:lstStyle/>
          <a:p>
            <a:pPr rtl="0"/>
            <a:r>
              <a:rPr lang="zh-TW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t>廖仁宏</a:t>
            </a:r>
            <a:endParaRPr lang="zh-TW" alt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7CA42D59-EAD6-4F95-84F1-32A30F05785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31799" y="889860"/>
            <a:ext cx="3655159" cy="655049"/>
          </a:xfrm>
        </p:spPr>
        <p:txBody>
          <a:bodyPr rtlCol="0"/>
          <a:lstStyle/>
          <a:p>
            <a:pPr>
              <a:lnSpc>
                <a:spcPts val="2000"/>
              </a:lnSpc>
              <a:spcBef>
                <a:spcPts val="0"/>
              </a:spcBef>
            </a:pP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勞動部勞動力發展署高屏澎東分署</a:t>
            </a:r>
            <a:endParaRPr lang="en-US" altLang="zh-TW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專職聘用訓練師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 12" descr="輔色列右方&#10;">
            <a:extLst>
              <a:ext uri="{FF2B5EF4-FFF2-40B4-BE49-F238E27FC236}">
                <a16:creationId xmlns:a16="http://schemas.microsoft.com/office/drawing/2014/main" id="{A7CD04AE-9A8B-4DED-855D-F51B510D0B6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431799" y="3264439"/>
            <a:ext cx="1984175" cy="1148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6" name="文字預留位置 5">
            <a:extLst>
              <a:ext uri="{FF2B5EF4-FFF2-40B4-BE49-F238E27FC236}">
                <a16:creationId xmlns:a16="http://schemas.microsoft.com/office/drawing/2014/main" id="{B237D1CA-B91A-410E-A968-D017BBE99F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046" y="3514818"/>
            <a:ext cx="5472000" cy="358775"/>
          </a:xfrm>
        </p:spPr>
        <p:txBody>
          <a:bodyPr rtlCol="0"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專長與可授課程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7" name="文字預留位置 6">
            <a:extLst>
              <a:ext uri="{FF2B5EF4-FFF2-40B4-BE49-F238E27FC236}">
                <a16:creationId xmlns:a16="http://schemas.microsoft.com/office/drawing/2014/main" id="{26A87885-D672-4CF9-A78D-CFE98385B0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1799" y="3917998"/>
            <a:ext cx="7430478" cy="2099851"/>
          </a:xfrm>
        </p:spPr>
        <p:txBody>
          <a:bodyPr rtlCol="0"/>
          <a:lstStyle/>
          <a:p>
            <a:pPr>
              <a:lnSpc>
                <a:spcPts val="2000"/>
              </a:lnSpc>
              <a:spcBef>
                <a:spcPts val="0"/>
              </a:spcBef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Back-End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程式設計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(ASP.net MVC / ASP.net </a:t>
            </a:r>
            <a:r>
              <a:rPr lang="en-US" altLang="zh-TW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WebForm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Front-End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程式設計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(HTML5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JavaScript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jQuery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Angular)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C#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Java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程式語言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響應式網頁設計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RWD(Bootstrap)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資料庫設計應用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(MS SQL Server)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Web APP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程式設計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(Cordova)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系統分析與設計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(UML)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網頁設計乙丙級、電腦軟體應用乙丙級、電腦軟體設計丙級技術士檢定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8" name="投影片編號預留位置 7">
            <a:extLst>
              <a:ext uri="{FF2B5EF4-FFF2-40B4-BE49-F238E27FC236}">
                <a16:creationId xmlns:a16="http://schemas.microsoft.com/office/drawing/2014/main" id="{E6AC9832-FB01-464A-9824-61887B77997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68850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4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cxnSp>
        <p:nvCxnSpPr>
          <p:cNvPr id="14" name="直線接點​​ 10" descr="投影片分隔線">
            <a:extLst>
              <a:ext uri="{FF2B5EF4-FFF2-40B4-BE49-F238E27FC236}">
                <a16:creationId xmlns:a16="http://schemas.microsoft.com/office/drawing/2014/main" id="{5A563457-1EC8-4978-BCCB-AFD88C9ED0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393222" y="274903"/>
            <a:ext cx="0" cy="2796921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 descr="輔色列右方&#10;">
            <a:extLst>
              <a:ext uri="{FF2B5EF4-FFF2-40B4-BE49-F238E27FC236}">
                <a16:creationId xmlns:a16="http://schemas.microsoft.com/office/drawing/2014/main" id="{A7CD04AE-9A8B-4DED-855D-F51B510D0B6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4618514" y="465166"/>
            <a:ext cx="1984175" cy="1148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16" name="文字預留位置 5">
            <a:extLst>
              <a:ext uri="{FF2B5EF4-FFF2-40B4-BE49-F238E27FC236}">
                <a16:creationId xmlns:a16="http://schemas.microsoft.com/office/drawing/2014/main" id="{B237D1CA-B91A-410E-A968-D017BBE99F99}"/>
              </a:ext>
            </a:extLst>
          </p:cNvPr>
          <p:cNvSpPr txBox="1">
            <a:spLocks/>
          </p:cNvSpPr>
          <p:nvPr/>
        </p:nvSpPr>
        <p:spPr>
          <a:xfrm>
            <a:off x="4622761" y="680478"/>
            <a:ext cx="5472000" cy="3587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證照</a:t>
            </a:r>
          </a:p>
        </p:txBody>
      </p:sp>
      <p:sp>
        <p:nvSpPr>
          <p:cNvPr id="17" name="文字預留位置 6">
            <a:extLst>
              <a:ext uri="{FF2B5EF4-FFF2-40B4-BE49-F238E27FC236}">
                <a16:creationId xmlns:a16="http://schemas.microsoft.com/office/drawing/2014/main" id="{26A87885-D672-4CF9-A78D-CFE98385B03A}"/>
              </a:ext>
            </a:extLst>
          </p:cNvPr>
          <p:cNvSpPr txBox="1">
            <a:spLocks/>
          </p:cNvSpPr>
          <p:nvPr/>
        </p:nvSpPr>
        <p:spPr>
          <a:xfrm>
            <a:off x="4618513" y="1064094"/>
            <a:ext cx="7440625" cy="21167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網頁設計乙級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 173-000011 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電腦軟體應用乙級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 118-022720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電腦軟體設計丙級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 119-031075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網頁設計丙級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 173-003909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電腦軟體應用丙級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 118-068023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電腦硬體裝修丙級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 120-050110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會計事務丙級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 149-109879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APP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程式應用人員認證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CmorePaas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/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電教證字第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9270852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號</a:t>
            </a:r>
          </a:p>
        </p:txBody>
      </p:sp>
      <p:sp>
        <p:nvSpPr>
          <p:cNvPr id="18" name="矩形 17" descr="輔色區塊左方">
            <a:extLst>
              <a:ext uri="{FF2B5EF4-FFF2-40B4-BE49-F238E27FC236}">
                <a16:creationId xmlns:a16="http://schemas.microsoft.com/office/drawing/2014/main" id="{7F65E93D-09FF-42EE-B9DD-75063896668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431799" y="1658005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19" name="文字預留位置 3">
            <a:extLst>
              <a:ext uri="{FF2B5EF4-FFF2-40B4-BE49-F238E27FC236}">
                <a16:creationId xmlns:a16="http://schemas.microsoft.com/office/drawing/2014/main" id="{6AB259A0-0017-492F-A0DC-4B70C7052AE0}"/>
              </a:ext>
            </a:extLst>
          </p:cNvPr>
          <p:cNvSpPr txBox="1">
            <a:spLocks/>
          </p:cNvSpPr>
          <p:nvPr/>
        </p:nvSpPr>
        <p:spPr>
          <a:xfrm>
            <a:off x="431799" y="1951564"/>
            <a:ext cx="3577492" cy="36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學歷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內容預留位置 4">
            <a:extLst>
              <a:ext uri="{FF2B5EF4-FFF2-40B4-BE49-F238E27FC236}">
                <a16:creationId xmlns:a16="http://schemas.microsoft.com/office/drawing/2014/main" id="{CEEB3BAE-C0B2-447C-B8BE-96C6BD84D658}"/>
              </a:ext>
            </a:extLst>
          </p:cNvPr>
          <p:cNvSpPr txBox="1">
            <a:spLocks/>
          </p:cNvSpPr>
          <p:nvPr/>
        </p:nvSpPr>
        <p:spPr>
          <a:xfrm>
            <a:off x="431799" y="2324758"/>
            <a:ext cx="3788509" cy="7115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國立屏東科技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大學資訊管理所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國立屏東商業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技術學院資訊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管理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1" name="直線接點​​ 10" descr="投影片分隔線">
            <a:extLst>
              <a:ext uri="{FF2B5EF4-FFF2-40B4-BE49-F238E27FC236}">
                <a16:creationId xmlns:a16="http://schemas.microsoft.com/office/drawing/2014/main" id="{5A563457-1EC8-4978-BCCB-AFD88C9ED0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/>
          <p:nvPr/>
        </p:nvCxnSpPr>
        <p:spPr>
          <a:xfrm>
            <a:off x="7921868" y="3321851"/>
            <a:ext cx="0" cy="2695998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://www.mcsdd.tw/images/trainer/al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5197" y="274903"/>
            <a:ext cx="2533494" cy="253349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矩形 22" descr="輔色列右方&#10;">
            <a:extLst>
              <a:ext uri="{FF2B5EF4-FFF2-40B4-BE49-F238E27FC236}">
                <a16:creationId xmlns:a16="http://schemas.microsoft.com/office/drawing/2014/main" id="{A7CD04AE-9A8B-4DED-855D-F51B510D0B6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8170606" y="3511255"/>
            <a:ext cx="1984175" cy="11482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24" name="文字預留位置 5">
            <a:extLst>
              <a:ext uri="{FF2B5EF4-FFF2-40B4-BE49-F238E27FC236}">
                <a16:creationId xmlns:a16="http://schemas.microsoft.com/office/drawing/2014/main" id="{B237D1CA-B91A-410E-A968-D017BBE99F99}"/>
              </a:ext>
            </a:extLst>
          </p:cNvPr>
          <p:cNvSpPr txBox="1">
            <a:spLocks/>
          </p:cNvSpPr>
          <p:nvPr/>
        </p:nvSpPr>
        <p:spPr>
          <a:xfrm>
            <a:off x="8174853" y="3726567"/>
            <a:ext cx="3180900" cy="3587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獲獎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內容預留位置 4">
            <a:extLst>
              <a:ext uri="{FF2B5EF4-FFF2-40B4-BE49-F238E27FC236}">
                <a16:creationId xmlns:a16="http://schemas.microsoft.com/office/drawing/2014/main" id="{CEEB3BAE-C0B2-447C-B8BE-96C6BD84D658}"/>
              </a:ext>
            </a:extLst>
          </p:cNvPr>
          <p:cNvSpPr txBox="1">
            <a:spLocks/>
          </p:cNvSpPr>
          <p:nvPr/>
        </p:nvSpPr>
        <p:spPr>
          <a:xfrm>
            <a:off x="8170606" y="4222848"/>
            <a:ext cx="3271115" cy="7115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105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年度勞動部勞動力發展署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最佳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訓練師資獎</a:t>
            </a:r>
          </a:p>
        </p:txBody>
      </p:sp>
    </p:spTree>
    <p:extLst>
      <p:ext uri="{BB962C8B-B14F-4D97-AF65-F5344CB8AC3E}">
        <p14:creationId xmlns:p14="http://schemas.microsoft.com/office/powerpoint/2010/main" val="3188837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圖片預留位置 31" descr="拍手的手">
            <a:extLst>
              <a:ext uri="{FF2B5EF4-FFF2-40B4-BE49-F238E27FC236}">
                <a16:creationId xmlns:a16="http://schemas.microsoft.com/office/drawing/2014/main" id="{AAB6EE12-FEF8-FB41-A909-0DA61D7725C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4" name="標題 13">
            <a:extLst>
              <a:ext uri="{FF2B5EF4-FFF2-40B4-BE49-F238E27FC236}">
                <a16:creationId xmlns:a16="http://schemas.microsoft.com/office/drawing/2014/main" id="{6C38D7A9-9299-4108-BB08-026F4B9CAE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98733" y="2792038"/>
            <a:ext cx="5393267" cy="987785"/>
          </a:xfrm>
        </p:spPr>
        <p:txBody>
          <a:bodyPr rtlCol="0"/>
          <a:lstStyle/>
          <a:p>
            <a:pPr rtl="0"/>
            <a:r>
              <a:rPr lang="zh-TW" altLang="en-US" dirty="0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rPr>
              <a:t>感謝</a:t>
            </a:r>
            <a:r>
              <a:rPr lang="zh-TW" altLang="en-US" dirty="0" smtClean="0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rPr>
              <a:t>您的聆聽</a:t>
            </a:r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4" name="文字預留位置 3">
            <a:extLst>
              <a:ext uri="{FF2B5EF4-FFF2-40B4-BE49-F238E27FC236}">
                <a16:creationId xmlns:a16="http://schemas.microsoft.com/office/drawing/2014/main" id="{60828E04-9C2A-4859-8050-C2DF67A249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603277" y="4887554"/>
            <a:ext cx="2910342" cy="316800"/>
          </a:xfrm>
        </p:spPr>
        <p:txBody>
          <a:bodyPr rtlCol="0"/>
          <a:lstStyle/>
          <a:p>
            <a:pPr rtl="0"/>
            <a:r>
              <a:rPr lang="zh-TW" altLang="en-US" b="1" dirty="0" smtClean="0"/>
              <a:t>廖仁宏</a:t>
            </a:r>
            <a:endParaRPr lang="zh-TW" altLang="en-US" b="1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pic>
        <p:nvPicPr>
          <p:cNvPr id="8" name="圖形 7" descr="使用者" title="圖示 - 簡報者姓名">
            <a:extLst>
              <a:ext uri="{FF2B5EF4-FFF2-40B4-BE49-F238E27FC236}">
                <a16:creationId xmlns:a16="http://schemas.microsoft.com/office/drawing/2014/main" id="{111541C4-DB03-4E53-994D-499C7D73C4D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1630572" y="4936504"/>
            <a:ext cx="218900" cy="218900"/>
          </a:xfrm>
          <a:prstGeom prst="rect">
            <a:avLst/>
          </a:prstGeom>
        </p:spPr>
      </p:pic>
      <p:sp>
        <p:nvSpPr>
          <p:cNvPr id="5" name="文字預留位置 4">
            <a:extLst>
              <a:ext uri="{FF2B5EF4-FFF2-40B4-BE49-F238E27FC236}">
                <a16:creationId xmlns:a16="http://schemas.microsoft.com/office/drawing/2014/main" id="{11265965-2271-4C1C-BD0A-6F85F80FF9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03277" y="5236571"/>
            <a:ext cx="2910342" cy="316800"/>
          </a:xfrm>
        </p:spPr>
        <p:txBody>
          <a:bodyPr rtlCol="0"/>
          <a:lstStyle/>
          <a:p>
            <a:pPr rtl="0"/>
            <a:r>
              <a:rPr lang="en-US" altLang="zh-TW" dirty="0" smtClean="0"/>
              <a:t>Line ID</a:t>
            </a:r>
            <a:r>
              <a:rPr lang="zh-TW" altLang="en-US" dirty="0" smtClean="0"/>
              <a:t>：</a:t>
            </a:r>
            <a:r>
              <a:rPr lang="en-US" altLang="zh-TW" dirty="0" smtClean="0"/>
              <a:t>jhliao0408</a:t>
            </a:r>
            <a:endParaRPr lang="en-US" altLang="zh-TW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pic>
        <p:nvPicPr>
          <p:cNvPr id="10" name="圖形 9" descr="智慧型手機" title="圖示 - 簡報者電話號碼">
            <a:extLst>
              <a:ext uri="{FF2B5EF4-FFF2-40B4-BE49-F238E27FC236}">
                <a16:creationId xmlns:a16="http://schemas.microsoft.com/office/drawing/2014/main" id="{A29DE31C-E099-4579-BB03-675E0A40C5F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630572" y="5284952"/>
            <a:ext cx="218900" cy="218900"/>
          </a:xfrm>
          <a:prstGeom prst="rect">
            <a:avLst/>
          </a:prstGeom>
        </p:spPr>
      </p:pic>
      <p:sp>
        <p:nvSpPr>
          <p:cNvPr id="6" name="文字預留位置 5">
            <a:extLst>
              <a:ext uri="{FF2B5EF4-FFF2-40B4-BE49-F238E27FC236}">
                <a16:creationId xmlns:a16="http://schemas.microsoft.com/office/drawing/2014/main" id="{50A3BCC3-A277-4C0B-9EBA-EB53990D8EB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603277" y="5585588"/>
            <a:ext cx="2910342" cy="316800"/>
          </a:xfrm>
        </p:spPr>
        <p:txBody>
          <a:bodyPr rtlCol="0"/>
          <a:lstStyle/>
          <a:p>
            <a:pPr rtl="0"/>
            <a:r>
              <a:rPr lang="en-US" altLang="zh-TW" dirty="0" smtClean="0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rPr>
              <a:t>jhliao@wda.gov.tw</a:t>
            </a:r>
            <a:endParaRPr lang="en-US" altLang="zh-TW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pic>
        <p:nvPicPr>
          <p:cNvPr id="9" name="圖形 8" descr="信封" title="圖示簡報者電子郵件">
            <a:extLst>
              <a:ext uri="{FF2B5EF4-FFF2-40B4-BE49-F238E27FC236}">
                <a16:creationId xmlns:a16="http://schemas.microsoft.com/office/drawing/2014/main" id="{773C1382-ACE1-460F-A1B6-AB761A7D2E6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1630572" y="5633400"/>
            <a:ext cx="218900" cy="218900"/>
          </a:xfrm>
          <a:prstGeom prst="rect">
            <a:avLst/>
          </a:prstGeom>
        </p:spPr>
      </p:pic>
      <p:sp>
        <p:nvSpPr>
          <p:cNvPr id="16" name="文字預留位置 15">
            <a:extLst>
              <a:ext uri="{FF2B5EF4-FFF2-40B4-BE49-F238E27FC236}">
                <a16:creationId xmlns:a16="http://schemas.microsoft.com/office/drawing/2014/main" id="{FD8A1232-50A8-4535-AAF9-7F4180EAA0D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603277" y="5934605"/>
            <a:ext cx="2910342" cy="316800"/>
          </a:xfrm>
        </p:spPr>
        <p:txBody>
          <a:bodyPr rtlCol="0"/>
          <a:lstStyle/>
          <a:p>
            <a:pPr rtl="0"/>
            <a:r>
              <a:rPr lang="en-US" altLang="zh-TW" dirty="0" smtClean="0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rPr>
              <a:t>http://www.mcsdd.tw</a:t>
            </a:r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pic>
        <p:nvPicPr>
          <p:cNvPr id="11" name="圖形 10" descr="連結">
            <a:extLst>
              <a:ext uri="{FF2B5EF4-FFF2-40B4-BE49-F238E27FC236}">
                <a16:creationId xmlns:a16="http://schemas.microsoft.com/office/drawing/2014/main" id="{0718E6E0-05A2-479C-AEA8-1A385EB7347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11617629" y="5970612"/>
            <a:ext cx="244786" cy="244786"/>
          </a:xfrm>
          <a:prstGeom prst="rect">
            <a:avLst/>
          </a:prstGeom>
        </p:spPr>
      </p:pic>
      <p:sp>
        <p:nvSpPr>
          <p:cNvPr id="12" name="投影片編號預留位置 11">
            <a:extLst>
              <a:ext uri="{FF2B5EF4-FFF2-40B4-BE49-F238E27FC236}">
                <a16:creationId xmlns:a16="http://schemas.microsoft.com/office/drawing/2014/main" id="{91814EC9-246A-4C6E-941E-5774FE72F08E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rPr>
              <a:pPr rtl="0"/>
              <a:t>40</a:t>
            </a:fld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17" name="標題 13">
            <a:extLst>
              <a:ext uri="{FF2B5EF4-FFF2-40B4-BE49-F238E27FC236}">
                <a16:creationId xmlns:a16="http://schemas.microsoft.com/office/drawing/2014/main" id="{6C38D7A9-9299-4108-BB08-026F4B9CAE7B}"/>
              </a:ext>
            </a:extLst>
          </p:cNvPr>
          <p:cNvSpPr txBox="1">
            <a:spLocks/>
          </p:cNvSpPr>
          <p:nvPr/>
        </p:nvSpPr>
        <p:spPr>
          <a:xfrm>
            <a:off x="6798732" y="3779823"/>
            <a:ext cx="5393267" cy="98778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180000" tIns="180000" rIns="252000" bIns="180000" rtlCol="0" anchor="t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ZA" sz="6000" b="1" kern="12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  <a:sym typeface="Microsoft JhengHei UI" panose="020B0604030504040204" pitchFamily="34" charset="-120"/>
              </a:defRPr>
            </a:lvl1pPr>
          </a:lstStyle>
          <a:p>
            <a:r>
              <a:rPr lang="zh-TW" altLang="en-US" dirty="0" smtClean="0">
                <a:solidFill>
                  <a:schemeClr val="bg1"/>
                </a:solidFill>
              </a:rPr>
              <a:t>歡迎提問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67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預留位置 8" descr="拿著並觸碰行動電話">
            <a:extLst>
              <a:ext uri="{FF2B5EF4-FFF2-40B4-BE49-F238E27FC236}">
                <a16:creationId xmlns:a16="http://schemas.microsoft.com/office/drawing/2014/main" id="{A9A75888-22E3-1D43-9112-DA02186070B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0" name="矩形 19" descr="輔色區塊">
            <a:extLst>
              <a:ext uri="{FF2B5EF4-FFF2-40B4-BE49-F238E27FC236}">
                <a16:creationId xmlns:a16="http://schemas.microsoft.com/office/drawing/2014/main" id="{EFA08948-2B6F-46B1-9D2D-8D7B2B3FBD5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9348588" y="3688075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1800" y="3802900"/>
            <a:ext cx="4648200" cy="985000"/>
          </a:xfrm>
        </p:spPr>
        <p:txBody>
          <a:bodyPr bIns="72000" rtlCol="0" anchor="ctr" anchorCtr="0"/>
          <a:lstStyle/>
          <a:p>
            <a:pPr rtl="0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心路歷程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611DC577-0A95-47D0-95D9-5F8DA763D46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 rtlCol="0"/>
          <a:lstStyle/>
          <a:p>
            <a:pPr rtl="0">
              <a:lnSpc>
                <a:spcPct val="1000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t>畢業後一帆風順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rtl="0">
              <a:lnSpc>
                <a:spcPct val="1000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也許並不是最好的結果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5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10" name="文字預留位置 3">
            <a:extLst>
              <a:ext uri="{FF2B5EF4-FFF2-40B4-BE49-F238E27FC236}">
                <a16:creationId xmlns:a16="http://schemas.microsoft.com/office/drawing/2014/main" id="{6AB259A0-0017-492F-A0DC-4B70C7052AE0}"/>
              </a:ext>
            </a:extLst>
          </p:cNvPr>
          <p:cNvSpPr txBox="1">
            <a:spLocks/>
          </p:cNvSpPr>
          <p:nvPr/>
        </p:nvSpPr>
        <p:spPr>
          <a:xfrm>
            <a:off x="241804" y="631167"/>
            <a:ext cx="5610356" cy="570313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苦幹實幹的大學求學生活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2007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月畢業於屏東科技大學資管所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2008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年世紀金融海嘯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求職路上巔跛不堪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台灣科技業的興衰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從未想過的老師路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踏入職訓界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算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是一個美麗的偶然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 descr="輔色區塊左方">
            <a:extLst>
              <a:ext uri="{FF2B5EF4-FFF2-40B4-BE49-F238E27FC236}">
                <a16:creationId xmlns:a16="http://schemas.microsoft.com/office/drawing/2014/main" id="{7F65E93D-09FF-42EE-B9DD-75063896668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241804" y="377844"/>
            <a:ext cx="5610356" cy="125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2974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預留位置 4">
            <a:extLst>
              <a:ext uri="{FF2B5EF4-FFF2-40B4-BE49-F238E27FC236}">
                <a16:creationId xmlns:a16="http://schemas.microsoft.com/office/drawing/2014/main" id="{F6964141-6F81-4947-A236-746D94ED3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rPr>
              <a:pPr rtl="0"/>
              <a:t>6</a:t>
            </a:fld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2" name="圖片版面配置區 1"/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9" name="圖片 8" descr="左側為放在鍵盤上的手的特寫，右側為三個人的臉的特寫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4" t="3358" b="73740"/>
          <a:stretch/>
        </p:blipFill>
        <p:spPr>
          <a:xfrm>
            <a:off x="4397996" y="3007151"/>
            <a:ext cx="7794003" cy="33642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7" name="圖片 6" descr="左側為放在鍵盤上的手的特寫，右側為三個人的臉的特寫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88" b="73740"/>
          <a:stretch/>
        </p:blipFill>
        <p:spPr>
          <a:xfrm>
            <a:off x="4401577" y="-2020"/>
            <a:ext cx="7794003" cy="301608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0" name="文字預留位置 9">
            <a:extLst>
              <a:ext uri="{FF2B5EF4-FFF2-40B4-BE49-F238E27FC236}">
                <a16:creationId xmlns:a16="http://schemas.microsoft.com/office/drawing/2014/main" id="{2972F17A-D965-40B9-8ABB-C634072DBC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4110760"/>
            <a:ext cx="4902200" cy="1100565"/>
          </a:xfrm>
        </p:spPr>
        <p:txBody>
          <a:bodyPr rtlCol="0"/>
          <a:lstStyle/>
          <a:p>
            <a:pPr>
              <a:lnSpc>
                <a:spcPct val="110000"/>
              </a:lnSpc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介紹有關軟體研發工作相關產業環境與需求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Microsoft JhengHei UI" panose="020B0604030504040204" pitchFamily="34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00" y="2156226"/>
            <a:ext cx="4903599" cy="1958400"/>
          </a:xfrm>
        </p:spPr>
        <p:txBody>
          <a:bodyPr tIns="288000" rtlCol="0"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產業環境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26285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F204AFD2-303D-4B48-AA3E-C96B74D8127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36488" y="419973"/>
            <a:ext cx="11260238" cy="571500"/>
          </a:xfrm>
        </p:spPr>
        <p:txBody>
          <a:bodyPr vert="horz" lIns="0" tIns="0" rIns="0" bIns="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zh-TW" altLang="en-US" sz="3200" b="1" spc="-15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資訊</a:t>
            </a:r>
            <a:r>
              <a:rPr lang="zh-TW" altLang="en-US" sz="3200" b="1" spc="-150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產業專業人員薪資</a:t>
            </a:r>
            <a:r>
              <a:rPr lang="zh-TW" altLang="en-US" sz="3200" b="1" spc="-15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條件</a:t>
            </a:r>
            <a:endParaRPr lang="zh-TW" altLang="en-US" sz="3200" b="1" spc="-150" dirty="0"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7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graphicFrame>
        <p:nvGraphicFramePr>
          <p:cNvPr id="11" name="資料庫圖表 10"/>
          <p:cNvGraphicFramePr/>
          <p:nvPr>
            <p:extLst>
              <p:ext uri="{D42A27DB-BD31-4B8C-83A1-F6EECF244321}">
                <p14:modId xmlns:p14="http://schemas.microsoft.com/office/powerpoint/2010/main" val="2698459321"/>
              </p:ext>
            </p:extLst>
          </p:nvPr>
        </p:nvGraphicFramePr>
        <p:xfrm>
          <a:off x="999853" y="1335223"/>
          <a:ext cx="10533507" cy="4692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內容版面配置區 2"/>
          <p:cNvSpPr txBox="1">
            <a:spLocks/>
          </p:cNvSpPr>
          <p:nvPr/>
        </p:nvSpPr>
        <p:spPr>
          <a:xfrm>
            <a:off x="0" y="6464808"/>
            <a:ext cx="3801560" cy="270845"/>
          </a:xfrm>
          <a:prstGeom prst="rect">
            <a:avLst/>
          </a:prstGeom>
        </p:spPr>
        <p:txBody>
          <a:bodyPr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勞動部</a:t>
            </a:r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106</a:t>
            </a:r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年度職類別薪資調查。</a:t>
            </a:r>
            <a:endPara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4232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預留位置 11" descr="會議室">
            <a:extLst>
              <a:ext uri="{FF2B5EF4-FFF2-40B4-BE49-F238E27FC236}">
                <a16:creationId xmlns:a16="http://schemas.microsoft.com/office/drawing/2014/main" id="{8F5AE0D5-C196-A947-8AFE-449A48B2615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5" b="45"/>
          <a:stretch>
            <a:fillRect/>
          </a:stretch>
        </p:blipFill>
        <p:spPr/>
      </p:pic>
      <p:sp>
        <p:nvSpPr>
          <p:cNvPr id="4" name="內容預留位置 3">
            <a:extLst>
              <a:ext uri="{FF2B5EF4-FFF2-40B4-BE49-F238E27FC236}">
                <a16:creationId xmlns:a16="http://schemas.microsoft.com/office/drawing/2014/main" id="{3B86E961-B76E-423F-995E-11B31E9214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50765" y="3511739"/>
            <a:ext cx="3948545" cy="1525031"/>
          </a:xfrm>
        </p:spPr>
        <p:txBody>
          <a:bodyPr rtlCol="0"/>
          <a:lstStyle/>
          <a:p>
            <a:pPr algn="ctr" rtl="0">
              <a:lnSpc>
                <a:spcPct val="110000"/>
              </a:lnSpc>
            </a:pPr>
            <a:r>
              <a:rPr lang="zh-TW" altLang="en-US" sz="6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人工智慧？</a:t>
            </a:r>
            <a:endParaRPr lang="en-US" altLang="zh-TW" sz="6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70202D98-AA1E-41BB-B94E-180311759C1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rPr>
              <a:pPr rtl="0"/>
              <a:t>8</a:t>
            </a:fld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11" name="Title 10" hidden="1">
            <a:extLst>
              <a:ext uri="{FF2B5EF4-FFF2-40B4-BE49-F238E27FC236}">
                <a16:creationId xmlns:a16="http://schemas.microsoft.com/office/drawing/2014/main" id="{C5462610-1D7E-437B-B516-F30D9A789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altLang="zh-TW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 UI" panose="020B0604030504040204" pitchFamily="34" charset="-120"/>
              </a:rPr>
              <a:t>Large image</a:t>
            </a:r>
            <a:endParaRPr lang="en-US" altLang="zh-TW" dirty="0">
              <a:latin typeface="Microsoft JhengHei UI" panose="020B0604030504040204" pitchFamily="34" charset="-120"/>
              <a:ea typeface="Microsoft JhengHei UI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756837" y="5393622"/>
            <a:ext cx="7869014" cy="523220"/>
          </a:xfrm>
          <a:prstGeom prst="rect">
            <a:avLst/>
          </a:prstGeom>
          <a:solidFill>
            <a:schemeClr val="accent6"/>
          </a:solidFill>
        </p:spPr>
        <p:txBody>
          <a:bodyPr wrap="none">
            <a:spAutoFit/>
          </a:bodyPr>
          <a:lstStyle/>
          <a:p>
            <a:r>
              <a:rPr lang="en-US" altLang="zh-TW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hlinkClick r:id="rId4"/>
              </a:rPr>
              <a:t>Pepper x Microsoft Azure </a:t>
            </a:r>
            <a:r>
              <a:rPr lang="zh-TW" alt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hlinkClick r:id="rId4"/>
              </a:rPr>
              <a:t>實現未來購物新體驗</a:t>
            </a:r>
            <a:endParaRPr lang="zh-TW" altLang="en-US" sz="2800" i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內容預留位置 3">
            <a:extLst>
              <a:ext uri="{FF2B5EF4-FFF2-40B4-BE49-F238E27FC236}">
                <a16:creationId xmlns:a16="http://schemas.microsoft.com/office/drawing/2014/main" id="{3B86E961-B76E-423F-995E-11B31E921437}"/>
              </a:ext>
            </a:extLst>
          </p:cNvPr>
          <p:cNvSpPr txBox="1">
            <a:spLocks/>
          </p:cNvSpPr>
          <p:nvPr/>
        </p:nvSpPr>
        <p:spPr>
          <a:xfrm>
            <a:off x="8051542" y="1125652"/>
            <a:ext cx="3456165" cy="1525031"/>
          </a:xfrm>
          <a:prstGeom prst="rect">
            <a:avLst/>
          </a:prstGeom>
          <a:solidFill>
            <a:schemeClr val="tx1"/>
          </a:solidFill>
        </p:spPr>
        <p:txBody>
          <a:bodyPr vert="horz" lIns="180000" tIns="180000" rIns="180000" bIns="180000" rtlCol="0" anchor="ctr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zh-TW" altLang="en-US" sz="6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機器人？</a:t>
            </a:r>
            <a:endParaRPr lang="en-US" altLang="zh-TW" sz="6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內容預留位置 3">
            <a:extLst>
              <a:ext uri="{FF2B5EF4-FFF2-40B4-BE49-F238E27FC236}">
                <a16:creationId xmlns:a16="http://schemas.microsoft.com/office/drawing/2014/main" id="{3B86E961-B76E-423F-995E-11B31E921437}"/>
              </a:ext>
            </a:extLst>
          </p:cNvPr>
          <p:cNvSpPr txBox="1">
            <a:spLocks/>
          </p:cNvSpPr>
          <p:nvPr/>
        </p:nvSpPr>
        <p:spPr>
          <a:xfrm>
            <a:off x="1396538" y="1351742"/>
            <a:ext cx="2194560" cy="1025650"/>
          </a:xfrm>
          <a:prstGeom prst="rect">
            <a:avLst/>
          </a:prstGeom>
          <a:solidFill>
            <a:srgbClr val="C00000"/>
          </a:solidFill>
        </p:spPr>
        <p:txBody>
          <a:bodyPr vert="horz" lIns="180000" tIns="180000" rIns="180000" bIns="180000" rtlCol="0" anchor="ctr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Google</a:t>
            </a:r>
          </a:p>
        </p:txBody>
      </p:sp>
      <p:sp>
        <p:nvSpPr>
          <p:cNvPr id="13" name="內容預留位置 3">
            <a:extLst>
              <a:ext uri="{FF2B5EF4-FFF2-40B4-BE49-F238E27FC236}">
                <a16:creationId xmlns:a16="http://schemas.microsoft.com/office/drawing/2014/main" id="{3B86E961-B76E-423F-995E-11B31E921437}"/>
              </a:ext>
            </a:extLst>
          </p:cNvPr>
          <p:cNvSpPr txBox="1">
            <a:spLocks/>
          </p:cNvSpPr>
          <p:nvPr/>
        </p:nvSpPr>
        <p:spPr>
          <a:xfrm>
            <a:off x="8255083" y="3585557"/>
            <a:ext cx="2665615" cy="1025650"/>
          </a:xfrm>
          <a:prstGeom prst="rect">
            <a:avLst/>
          </a:prstGeom>
          <a:solidFill>
            <a:srgbClr val="002060"/>
          </a:solidFill>
        </p:spPr>
        <p:txBody>
          <a:bodyPr vert="horz" lIns="180000" tIns="180000" rIns="180000" bIns="180000" rtlCol="0" anchor="ctr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zh-TW" sz="4000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facebook</a:t>
            </a:r>
            <a:endParaRPr lang="en-US" altLang="zh-TW" sz="4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內容預留位置 3">
            <a:extLst>
              <a:ext uri="{FF2B5EF4-FFF2-40B4-BE49-F238E27FC236}">
                <a16:creationId xmlns:a16="http://schemas.microsoft.com/office/drawing/2014/main" id="{3B86E961-B76E-423F-995E-11B31E921437}"/>
              </a:ext>
            </a:extLst>
          </p:cNvPr>
          <p:cNvSpPr txBox="1">
            <a:spLocks/>
          </p:cNvSpPr>
          <p:nvPr/>
        </p:nvSpPr>
        <p:spPr>
          <a:xfrm>
            <a:off x="4209848" y="326092"/>
            <a:ext cx="2392137" cy="102565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vert="horz" lIns="180000" tIns="180000" rIns="180000" bIns="180000" rtlCol="0" anchor="ctr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amazon</a:t>
            </a:r>
          </a:p>
        </p:txBody>
      </p:sp>
      <p:sp>
        <p:nvSpPr>
          <p:cNvPr id="15" name="內容預留位置 3">
            <a:extLst>
              <a:ext uri="{FF2B5EF4-FFF2-40B4-BE49-F238E27FC236}">
                <a16:creationId xmlns:a16="http://schemas.microsoft.com/office/drawing/2014/main" id="{3B86E961-B76E-423F-995E-11B31E921437}"/>
              </a:ext>
            </a:extLst>
          </p:cNvPr>
          <p:cNvSpPr txBox="1">
            <a:spLocks/>
          </p:cNvSpPr>
          <p:nvPr/>
        </p:nvSpPr>
        <p:spPr>
          <a:xfrm>
            <a:off x="4905722" y="2240435"/>
            <a:ext cx="2762596" cy="10256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180000" tIns="180000" rIns="180000" bIns="180000" rtlCol="0" anchor="ctr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  <a:sym typeface="Microsoft JhengHei UI" panose="020B0604030504040204" pitchFamily="34" charset="-12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Microsoft</a:t>
            </a:r>
          </a:p>
        </p:txBody>
      </p:sp>
    </p:spTree>
    <p:extLst>
      <p:ext uri="{BB962C8B-B14F-4D97-AF65-F5344CB8AC3E}">
        <p14:creationId xmlns:p14="http://schemas.microsoft.com/office/powerpoint/2010/main" val="2560312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手繪多邊形 7"/>
          <p:cNvSpPr>
            <a:spLocks/>
          </p:cNvSpPr>
          <p:nvPr/>
        </p:nvSpPr>
        <p:spPr bwMode="auto">
          <a:xfrm flipH="1">
            <a:off x="4294064" y="0"/>
            <a:ext cx="1528232" cy="6858000"/>
          </a:xfrm>
          <a:custGeom>
            <a:avLst/>
            <a:gdLst/>
            <a:ahLst/>
            <a:cxnLst/>
            <a:rect l="l" t="t" r="r" b="b"/>
            <a:pathLst>
              <a:path w="1146174" h="6858000">
                <a:moveTo>
                  <a:pt x="0" y="0"/>
                </a:moveTo>
                <a:lnTo>
                  <a:pt x="253999" y="0"/>
                </a:lnTo>
                <a:lnTo>
                  <a:pt x="1146174" y="4337050"/>
                </a:lnTo>
                <a:lnTo>
                  <a:pt x="51117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1778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預留位置 4" descr="具有移動模糊效果的城市街道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" b="14"/>
          <a:stretch>
            <a:fillRect/>
          </a:stretch>
        </p:blipFill>
        <p:spPr>
          <a:xfrm flipH="1">
            <a:off x="0" y="0"/>
            <a:ext cx="5448297" cy="6858000"/>
          </a:xfrm>
          <a:custGeom>
            <a:avLst/>
            <a:gdLst>
              <a:gd name="connsiteX0" fmla="*/ 0 w 5448297"/>
              <a:gd name="connsiteY0" fmla="*/ 0 h 6858000"/>
              <a:gd name="connsiteX1" fmla="*/ 5448297 w 5448297"/>
              <a:gd name="connsiteY1" fmla="*/ 0 h 6858000"/>
              <a:gd name="connsiteX2" fmla="*/ 5448297 w 5448297"/>
              <a:gd name="connsiteY2" fmla="*/ 6858000 h 6858000"/>
              <a:gd name="connsiteX3" fmla="*/ 338667 w 5448297"/>
              <a:gd name="connsiteY3" fmla="*/ 6858000 h 6858000"/>
              <a:gd name="connsiteX4" fmla="*/ 1185333 w 5448297"/>
              <a:gd name="connsiteY4" fmla="*/ 43370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8297" h="6858000">
                <a:moveTo>
                  <a:pt x="0" y="0"/>
                </a:moveTo>
                <a:lnTo>
                  <a:pt x="5448297" y="0"/>
                </a:lnTo>
                <a:lnTo>
                  <a:pt x="5448297" y="6858000"/>
                </a:lnTo>
                <a:lnTo>
                  <a:pt x="338667" y="6858000"/>
                </a:lnTo>
                <a:lnTo>
                  <a:pt x="1185333" y="4337050"/>
                </a:lnTo>
                <a:close/>
              </a:path>
            </a:pathLst>
          </a:custGeom>
        </p:spPr>
      </p:pic>
      <p:sp>
        <p:nvSpPr>
          <p:cNvPr id="12" name="手繪多邊形 6"/>
          <p:cNvSpPr>
            <a:spLocks/>
          </p:cNvSpPr>
          <p:nvPr/>
        </p:nvSpPr>
        <p:spPr bwMode="auto">
          <a:xfrm flipH="1">
            <a:off x="3867833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6"/>
          </a:solidFill>
          <a:ln>
            <a:solidFill>
              <a:schemeClr val="accent6"/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矩形 19" descr="輔色區塊">
            <a:extLst>
              <a:ext uri="{FF2B5EF4-FFF2-40B4-BE49-F238E27FC236}">
                <a16:creationId xmlns:a16="http://schemas.microsoft.com/office/drawing/2014/main" id="{EFA08948-2B6F-46B1-9D2D-8D7B2B3FBD5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984175" cy="1148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887" y="114824"/>
            <a:ext cx="6641900" cy="1124345"/>
          </a:xfrm>
        </p:spPr>
        <p:txBody>
          <a:bodyPr lIns="180000" bIns="72000" rtlCol="0"/>
          <a:lstStyle/>
          <a:p>
            <a:pPr rtl="0"/>
            <a:r>
              <a:rPr lang="zh-TW" altLang="en-US" sz="6000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t>資訊人的</a:t>
            </a:r>
            <a:r>
              <a:rPr lang="zh-TW" altLang="en-US" sz="60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t>重要性？</a:t>
            </a:r>
            <a:endParaRPr lang="zh-TW" altLang="en-US" sz="6000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3" name="文字預留位置 2">
            <a:extLst>
              <a:ext uri="{FF2B5EF4-FFF2-40B4-BE49-F238E27FC236}">
                <a16:creationId xmlns:a16="http://schemas.microsoft.com/office/drawing/2014/main" id="{611DC577-0A95-47D0-95D9-5F8DA763D46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0" y="1239169"/>
            <a:ext cx="6641626" cy="590155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t>讓我們重新回到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t>2015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…..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6" name="投影片編號預留位置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pPr rtl="0"/>
              <a:t>9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092979" y="1014763"/>
            <a:ext cx="48013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巨大的產業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t>革命元年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  <p:sp>
        <p:nvSpPr>
          <p:cNvPr id="4" name="內容預留位置 3">
            <a:extLst>
              <a:ext uri="{FF2B5EF4-FFF2-40B4-BE49-F238E27FC236}">
                <a16:creationId xmlns:a16="http://schemas.microsoft.com/office/drawing/2014/main" id="{D355C61F-C8F1-4977-8E1F-F16C0D9EA8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49854" y="2189901"/>
            <a:ext cx="6226146" cy="4045328"/>
          </a:xfrm>
        </p:spPr>
        <p:txBody>
          <a:bodyPr rtlCol="0"/>
          <a:lstStyle/>
          <a:p>
            <a:pPr>
              <a:lnSpc>
                <a:spcPct val="100000"/>
              </a:lnSpc>
            </a:pP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t>德國的工業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t>4.0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t>、美國的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AMP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計劃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中國的製造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2025</a:t>
            </a:r>
          </a:p>
          <a:p>
            <a:pPr>
              <a:lnSpc>
                <a:spcPct val="100000"/>
              </a:lnSpc>
            </a:pP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中華民國的生產力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4.0</a:t>
            </a:r>
          </a:p>
          <a:p>
            <a:pPr>
              <a:lnSpc>
                <a:spcPct val="100000"/>
              </a:lnSpc>
            </a:pPr>
            <a:r>
              <a:rPr lang="zh-TW" altLang="en-US" sz="2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4"/>
              </a:rPr>
              <a:t>生產力</a:t>
            </a:r>
            <a:r>
              <a:rPr lang="en-US" altLang="zh-TW" sz="2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4"/>
              </a:rPr>
              <a:t>4.0</a:t>
            </a:r>
            <a:r>
              <a:rPr lang="zh-TW" altLang="en-US" sz="2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4"/>
              </a:rPr>
              <a:t>政府宣導短片</a:t>
            </a:r>
            <a:endParaRPr lang="zh-TW" altLang="en-US" sz="28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0000"/>
              </a:lnSpc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5"/>
              </a:rPr>
              <a:t>工業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5"/>
              </a:rPr>
              <a:t>4 0 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5"/>
              </a:rPr>
              <a:t>全面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5"/>
              </a:rPr>
              <a:t>啟動</a:t>
            </a:r>
            <a:endParaRPr lang="en-US" altLang="zh-TW" sz="28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0000"/>
              </a:lnSpc>
            </a:pPr>
            <a:r>
              <a:rPr lang="zh-TW" altLang="en-US" sz="36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 UI" panose="020B0604030504040204" pitchFamily="34" charset="-120"/>
              </a:rPr>
              <a:t>還是基於資訊科技</a:t>
            </a:r>
            <a:endParaRPr lang="zh-TW" altLang="en-US" sz="36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5422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Custom 129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25C6E3"/>
      </a:accent1>
      <a:accent2>
        <a:srgbClr val="E80554"/>
      </a:accent2>
      <a:accent3>
        <a:srgbClr val="A9E26F"/>
      </a:accent3>
      <a:accent4>
        <a:srgbClr val="EAD000"/>
      </a:accent4>
      <a:accent5>
        <a:srgbClr val="1A0F49"/>
      </a:accent5>
      <a:accent6>
        <a:srgbClr val="FF4A01"/>
      </a:accent6>
      <a:hlink>
        <a:srgbClr val="25C6E3"/>
      </a:hlink>
      <a:folHlink>
        <a:srgbClr val="25C6E3"/>
      </a:folHlink>
    </a:clrScheme>
    <a:fontScheme name="Custom 149">
      <a:majorFont>
        <a:latin typeface="Corbel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19715502_TF16411250.potx" id="{6BC299B1-5336-468F-95B2-9C3C87564452}" vid="{ABD121BE-01A4-44C3-B3C1-D76C22454295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64A4C9D-F801-4923-BC6D-E0006F5123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B2218FC-8412-44B9-9E82-D51F1F531141}">
  <ds:schemaRefs>
    <ds:schemaRef ds:uri="http://www.w3.org/XML/1998/namespace"/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dcmitype/"/>
    <ds:schemaRef ds:uri="http://purl.org/dc/elements/1.1/"/>
    <ds:schemaRef ds:uri="fb0879af-3eba-417a-a55a-ffe6dcd6ca77"/>
    <ds:schemaRef ds:uri="http://schemas.microsoft.com/office/infopath/2007/PartnerControls"/>
    <ds:schemaRef ds:uri="http://schemas.openxmlformats.org/package/2006/metadata/core-properties"/>
    <ds:schemaRef ds:uri="6dc4bcd6-49db-4c07-9060-8acfc67cef9f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鮮明的業務簡報</Template>
  <TotalTime>0</TotalTime>
  <Words>2842</Words>
  <Application>Microsoft Office PowerPoint</Application>
  <PresentationFormat>寬螢幕</PresentationFormat>
  <Paragraphs>364</Paragraphs>
  <Slides>40</Slides>
  <Notes>40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40</vt:i4>
      </vt:variant>
    </vt:vector>
  </HeadingPairs>
  <TitlesOfParts>
    <vt:vector size="47" baseType="lpstr">
      <vt:lpstr>Microsoft JhengHei UI</vt:lpstr>
      <vt:lpstr>微軟正黑體</vt:lpstr>
      <vt:lpstr>Arial</vt:lpstr>
      <vt:lpstr>Candara</vt:lpstr>
      <vt:lpstr>Times New Roman</vt:lpstr>
      <vt:lpstr>Wingdings</vt:lpstr>
      <vt:lpstr>Office 佈景主題</vt:lpstr>
      <vt:lpstr>翻滾吧！熱血IT人</vt:lpstr>
      <vt:lpstr>今日主題</vt:lpstr>
      <vt:lpstr>講者簡介</vt:lpstr>
      <vt:lpstr>廖仁宏</vt:lpstr>
      <vt:lpstr>心路歷程</vt:lpstr>
      <vt:lpstr>產業環境</vt:lpstr>
      <vt:lpstr>PowerPoint 簡報</vt:lpstr>
      <vt:lpstr>Large image</vt:lpstr>
      <vt:lpstr>資訊人的重要性？</vt:lpstr>
      <vt:lpstr>讓證據說話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人力需求明確</vt:lpstr>
      <vt:lpstr>軟體產業與 軟體人才</vt:lpstr>
      <vt:lpstr>PowerPoint 簡報</vt:lpstr>
      <vt:lpstr>PowerPoint 簡報</vt:lpstr>
      <vt:lpstr>關於我們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感謝您的聆聽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2019-02-26T06:00:23Z</dcterms:created>
  <dcterms:modified xsi:type="dcterms:W3CDTF">2019-04-09T08:58:16Z</dcterms:modified>
</cp:coreProperties>
</file>